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1718" r:id="rId2"/>
    <p:sldId id="257" r:id="rId3"/>
    <p:sldId id="1708" r:id="rId4"/>
    <p:sldId id="1725" r:id="rId5"/>
    <p:sldId id="1720" r:id="rId6"/>
    <p:sldId id="1719" r:id="rId7"/>
    <p:sldId id="1721" r:id="rId8"/>
    <p:sldId id="1709" r:id="rId9"/>
    <p:sldId id="1710" r:id="rId10"/>
    <p:sldId id="1711" r:id="rId11"/>
    <p:sldId id="1722" r:id="rId12"/>
    <p:sldId id="1723" r:id="rId13"/>
    <p:sldId id="1724" r:id="rId14"/>
    <p:sldId id="1728" r:id="rId15"/>
    <p:sldId id="1726" r:id="rId16"/>
    <p:sldId id="1713" r:id="rId17"/>
    <p:sldId id="1727" r:id="rId18"/>
    <p:sldId id="1730" r:id="rId19"/>
    <p:sldId id="1731" r:id="rId20"/>
    <p:sldId id="1717" r:id="rId21"/>
    <p:sldId id="1729" r:id="rId22"/>
  </p:sldIdLst>
  <p:sldSz cx="20104100" cy="11309350"/>
  <p:notesSz cx="9296400" cy="7010400"/>
  <p:defaultTextStyle>
    <a:defPPr lvl="0">
      <a:defRPr lang="es-CL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636" cy="351308"/>
          </a:xfrm>
          <a:prstGeom prst="rect">
            <a:avLst/>
          </a:prstGeom>
        </p:spPr>
        <p:txBody>
          <a:bodyPr vert="horz" lIns="47092" tIns="23546" rIns="47092" bIns="23546" rtlCol="0"/>
          <a:lstStyle>
            <a:lvl1pPr algn="l">
              <a:defRPr sz="6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265562" y="0"/>
            <a:ext cx="4028636" cy="351308"/>
          </a:xfrm>
          <a:prstGeom prst="rect">
            <a:avLst/>
          </a:prstGeom>
        </p:spPr>
        <p:txBody>
          <a:bodyPr vert="horz" lIns="47092" tIns="23546" rIns="47092" bIns="23546" rtlCol="0"/>
          <a:lstStyle>
            <a:lvl1pPr algn="r">
              <a:defRPr sz="600"/>
            </a:lvl1pPr>
          </a:lstStyle>
          <a:p>
            <a:fld id="{BA6E888F-4D11-6642-A67A-175E177747A6}" type="datetimeFigureOut">
              <a:rPr lang="es-CL" smtClean="0"/>
              <a:t>24-02-2026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7092" tIns="23546" rIns="47092" bIns="23546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29348" y="3373337"/>
            <a:ext cx="7437707" cy="2761255"/>
          </a:xfrm>
          <a:prstGeom prst="rect">
            <a:avLst/>
          </a:prstGeom>
        </p:spPr>
        <p:txBody>
          <a:bodyPr vert="horz" lIns="47092" tIns="23546" rIns="47092" bIns="23546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659094"/>
            <a:ext cx="4028636" cy="351307"/>
          </a:xfrm>
          <a:prstGeom prst="rect">
            <a:avLst/>
          </a:prstGeom>
        </p:spPr>
        <p:txBody>
          <a:bodyPr vert="horz" lIns="47092" tIns="23546" rIns="47092" bIns="23546" rtlCol="0" anchor="b"/>
          <a:lstStyle>
            <a:lvl1pPr algn="l">
              <a:defRPr sz="6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265562" y="6659094"/>
            <a:ext cx="4028636" cy="351307"/>
          </a:xfrm>
          <a:prstGeom prst="rect">
            <a:avLst/>
          </a:prstGeom>
        </p:spPr>
        <p:txBody>
          <a:bodyPr vert="horz" lIns="47092" tIns="23546" rIns="47092" bIns="23546" rtlCol="0" anchor="b"/>
          <a:lstStyle>
            <a:lvl1pPr algn="r">
              <a:defRPr sz="600"/>
            </a:lvl1pPr>
          </a:lstStyle>
          <a:p>
            <a:fld id="{235CC6FD-75C5-034E-BC56-691A10C416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082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C6FD-75C5-034E-BC56-691A10C4160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565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4DCFF-58D8-97D2-51D3-6268BB69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B0821F-352C-1076-2ECE-CDE7AF308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513E-E201-4345-522F-05D5BDC9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71351-BD5F-0CBD-6276-4BE74B70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4A449-F555-EC65-0F1B-0ABB7AA8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24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06267-7792-D819-1250-3B80F216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545AC6-7292-773C-7509-D7E1D0B6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3A385-780F-B272-80CB-E3EE2720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E7FDF5-4CCA-2A20-13BC-D406ED96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13AE1-0243-5662-3E9D-89565B76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910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2016D2-D6B9-D0D7-A956-FC3D8BE03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4FC73-6922-E6BE-8B37-9A3D83C84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029604-4D94-FF99-EACD-68549E65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B03D43-86E0-0338-2B20-C4B28C4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2D1C4-EEBA-36AC-255B-B421F28F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543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23E6B1A-7AB0-C547-8394-097517D6C81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0821498"/>
            <a:ext cx="1905947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35A15-CC56-D4D0-6469-74F8CA91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1CDD0-AEA2-E1E1-8449-BEFC9059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13E17-511C-62B9-D495-4FA06434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45FD42-27BC-120C-3AF3-D3D355B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D70BB-D70F-5C80-BEC5-C6A31C94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26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23E4-E3C8-5760-2CD0-CDF9BFCB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85F8F-91AC-DEDF-BDC7-BE1F89C4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BA4FA8-08B8-0E66-F01F-B235F110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ACA919-6BF3-42BD-DBC7-09A7CBD6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715315-E27F-B452-CA46-776C4AE8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3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B64B-EBCD-6853-58B8-B2CA0C7D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F2E63-4791-D0B1-D362-7EB60DD0D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18DFB6-1BE9-C5A5-B8E5-C1BF4C301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C9F7E-0C80-2B3B-50ED-2EA3038F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B1FDDF-62D9-10D0-3A15-E051505E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0564F-FADB-7B9D-90E1-AF826F8D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6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9F778-08A9-A6B8-5C93-C5AAB8EA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B1367A-B26A-422F-D2BD-318663242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0EB983-DE50-2793-94B1-6282B8FB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D20D19-F20A-717C-BA4D-6B5661EBE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562768-89FD-AA2F-EB7A-2C15C1362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A6A63F-08A7-06F9-6F36-72AC2E1E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5A53C4-A8EF-EB7C-EA3A-6C78EC4B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B013-DDC7-D0B3-F289-335856F7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371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347E-68C2-47E3-D5CA-088E9958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526359-41CF-4EFB-0CDE-88ABEEC2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B796C5-5685-6789-4FBC-3CF567A0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7E3A9-9B64-71CD-9D73-9DC2A402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519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86668C-654D-7680-D2F1-5951A5B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641BD1-643A-0141-998D-BA2EF4BC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63F749-E945-0A95-968F-044A4AC3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770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DA742-F495-D4AC-270C-DA999951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77B855-60C9-AC83-44EF-14F710C3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23DF89-AB5E-D209-90B6-FBB140BD1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27FB68-BAF2-FAFC-20C5-50840A80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96347-07C2-617F-DA6B-64514835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3FF74-E26C-3624-C160-FD84EBF2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062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3DB23-2B68-8BE6-5BE8-74FB8AC8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12C754-B8E4-3914-A69F-E1B36DCF6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A8F03C-2BE0-3A95-F000-ACD6AD1C7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51A9BF-B911-5C93-22DE-19FD6899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DF1256-7E86-58E3-6661-FA1D6737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1259D9-D8FC-1B56-BFFA-37357293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461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54EFA-1F7B-877B-469B-2D764857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7C16E2-A185-FEA6-7411-8103675A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21F49-C348-4F08-D8CA-E6E1125C7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E2BA2-5BAF-A870-FA74-B2B0C7643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6E0C4E-A769-0FA6-B059-676054203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6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6" r:id="rId5"/>
    <p:sldLayoutId id="2147485177" r:id="rId6"/>
    <p:sldLayoutId id="2147485178" r:id="rId7"/>
    <p:sldLayoutId id="2147485179" r:id="rId8"/>
    <p:sldLayoutId id="2147485180" r:id="rId9"/>
    <p:sldLayoutId id="2147485181" r:id="rId10"/>
    <p:sldLayoutId id="2147485182" r:id="rId11"/>
    <p:sldLayoutId id="2147485183" r:id="rId12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y4u8j0yJAH4vVt3SayLQs6aFgRBwRjMFOW7XkjYuw7GE-AQ/viewform?usp=dialo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3v4PVNQqE?feature=oembed" TargetMode="Externa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1EB7-9429-938F-2206-0C0DF1A1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647993BD-1026-BE53-F0BF-6C1E19F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FHidalgoP\Downloads\Diapositiva1_portada3 (1).jpg">
            <a:extLst>
              <a:ext uri="{FF2B5EF4-FFF2-40B4-BE49-F238E27FC236}">
                <a16:creationId xmlns:a16="http://schemas.microsoft.com/office/drawing/2014/main" id="{E2C98402-7C99-52F0-8BAE-9D1EECF05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4162"/>
            <a:ext cx="20112192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0EEF1A1-EED1-4A80-05D6-1A782B76E8A3}"/>
              </a:ext>
            </a:extLst>
          </p:cNvPr>
          <p:cNvSpPr txBox="1"/>
          <p:nvPr/>
        </p:nvSpPr>
        <p:spPr>
          <a:xfrm>
            <a:off x="831850" y="8161793"/>
            <a:ext cx="18564837" cy="22238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349884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0" b="1" kern="1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SISTEMAS DE TRANSMISIÓN</a:t>
            </a:r>
            <a:endParaRPr lang="es-CL" sz="6000" b="1" kern="1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b="1" kern="1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CAP. JACOB BARQUI PÉREZ</a:t>
            </a:r>
            <a:endParaRPr lang="es-CL" sz="2400" b="1" kern="1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04A64BD5-A679-1220-6BE4-18316EBEAFEE}"/>
              </a:ext>
            </a:extLst>
          </p:cNvPr>
          <p:cNvSpPr txBox="1"/>
          <p:nvPr/>
        </p:nvSpPr>
        <p:spPr>
          <a:xfrm>
            <a:off x="17637126" y="1937258"/>
            <a:ext cx="205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s-CL" sz="2000" b="1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FEB, 2026</a:t>
            </a:r>
            <a:endParaRPr lang="es-CL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75267336-5C6F-233B-B307-ACCAAEB66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15" y="168276"/>
            <a:ext cx="1468072" cy="160020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C9712216-5E15-034A-5027-79B61F1C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7" y="-366510"/>
            <a:ext cx="1632386" cy="19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E09E-3FC0-77B2-B1B8-8811E5C6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047D558-B041-89D7-5104-0E5C5F5AC9D4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F099BBEA-3137-2CAB-C501-00C749EB7475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CONOCIMIENTOS DE LA UA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4D2DA1F-4D42-1F3B-B9AD-AD5E5E597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702947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7522DAB-11A9-5295-81B7-56DA60F45279}"/>
              </a:ext>
            </a:extLst>
          </p:cNvPr>
          <p:cNvSpPr txBox="1"/>
          <p:nvPr/>
        </p:nvSpPr>
        <p:spPr>
          <a:xfrm>
            <a:off x="1382158" y="1598046"/>
            <a:ext cx="3113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CONTENIDOS</a:t>
            </a:r>
            <a:endParaRPr lang="es-CL" sz="4000" dirty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ADE6686-33A3-5D63-E5F1-3F5E2EDF3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89658"/>
              </p:ext>
            </p:extLst>
          </p:nvPr>
        </p:nvGraphicFramePr>
        <p:xfrm>
          <a:off x="846666" y="2963760"/>
          <a:ext cx="7585022" cy="5228922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551834">
                  <a:extLst>
                    <a:ext uri="{9D8B030D-6E8A-4147-A177-3AD203B41FA5}">
                      <a16:colId xmlns:a16="http://schemas.microsoft.com/office/drawing/2014/main" val="1453324316"/>
                    </a:ext>
                  </a:extLst>
                </a:gridCol>
                <a:gridCol w="7033188">
                  <a:extLst>
                    <a:ext uri="{9D8B030D-6E8A-4147-A177-3AD203B41FA5}">
                      <a16:colId xmlns:a16="http://schemas.microsoft.com/office/drawing/2014/main" val="1911938510"/>
                    </a:ext>
                  </a:extLst>
                </a:gridCol>
              </a:tblGrid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 err="1">
                          <a:latin typeface="Atkinson Hyperlegible"/>
                        </a:rPr>
                        <a:t>Nº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CONTENIDOS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450520"/>
                  </a:ext>
                </a:extLst>
              </a:tr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Introducción a los sistemas de transmisión (8 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387567"/>
                  </a:ext>
                </a:extLst>
              </a:tr>
              <a:tr h="991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Descripción general de los distintos medios físicos de transmisión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024309"/>
                  </a:ext>
                </a:extLst>
              </a:tr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Redes basadas en software, aplicaciones y usos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298050"/>
                  </a:ext>
                </a:extLst>
              </a:tr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Comunicaciones RF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770245"/>
                  </a:ext>
                </a:extLst>
              </a:tr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Comunicaciones en fibra óptica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040655"/>
                  </a:ext>
                </a:extLst>
              </a:tr>
              <a:tr h="991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Redes inalámbricas de transmisión de datos para LAN/MAN/WAN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361494"/>
                  </a:ext>
                </a:extLst>
              </a:tr>
              <a:tr h="5410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1.6.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Comunicaciones en pares de cobre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28944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55EEA0B9-D16F-5891-8A66-520E87CEA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027871"/>
              </p:ext>
            </p:extLst>
          </p:nvPr>
        </p:nvGraphicFramePr>
        <p:xfrm>
          <a:off x="8949127" y="2963760"/>
          <a:ext cx="8149723" cy="7775206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2033557">
                  <a:extLst>
                    <a:ext uri="{9D8B030D-6E8A-4147-A177-3AD203B41FA5}">
                      <a16:colId xmlns:a16="http://schemas.microsoft.com/office/drawing/2014/main" val="1431690332"/>
                    </a:ext>
                  </a:extLst>
                </a:gridCol>
                <a:gridCol w="6116166">
                  <a:extLst>
                    <a:ext uri="{9D8B030D-6E8A-4147-A177-3AD203B41FA5}">
                      <a16:colId xmlns:a16="http://schemas.microsoft.com/office/drawing/2014/main" val="2023422052"/>
                    </a:ext>
                  </a:extLst>
                </a:gridCol>
              </a:tblGrid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 err="1">
                          <a:latin typeface="Atkinson Hyperlegible"/>
                        </a:rPr>
                        <a:t>Nº</a:t>
                      </a:r>
                      <a:endParaRPr lang="es-CL" sz="1600" dirty="0">
                        <a:latin typeface="Atkinson Hyperlegible"/>
                      </a:endParaRP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CONTENIDOS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893537665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Sistemas de transmisión no guiados (RF) (24 h)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219368028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Atkinson Hyperlegible"/>
                        </a:rPr>
                        <a:t>Introducción a la propagación de ondas de radio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049712169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Bandas de frecuencias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582207390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2.3.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Propagación en la atmósfera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374822913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2.4.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Antenas y reflectores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9747047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2.5.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 err="1">
                          <a:latin typeface="Atkinson Hyperlegible"/>
                        </a:rPr>
                        <a:t>VHF</a:t>
                      </a:r>
                      <a:r>
                        <a:rPr lang="es-CL" sz="1600" dirty="0">
                          <a:latin typeface="Atkinson Hyperlegible"/>
                        </a:rPr>
                        <a:t> y </a:t>
                      </a:r>
                      <a:r>
                        <a:rPr lang="es-CL" sz="1600" dirty="0" err="1">
                          <a:latin typeface="Atkinson Hyperlegible"/>
                        </a:rPr>
                        <a:t>UHF</a:t>
                      </a:r>
                      <a:endParaRPr lang="es-CL" sz="1600" dirty="0">
                        <a:latin typeface="Atkinson Hyperlegible"/>
                      </a:endParaRP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903210112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2.5.1.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Principios de funcionamiento de redes VHF/UHF/HF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98291588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2.5.2.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 err="1">
                          <a:latin typeface="Atkinson Hyperlegible"/>
                        </a:rPr>
                        <a:t>Broadcasting</a:t>
                      </a:r>
                      <a:endParaRPr lang="es-CL" sz="1600" dirty="0">
                        <a:latin typeface="Atkinson Hyperlegible"/>
                      </a:endParaRP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243802276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2.5.3.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Tecnologías </a:t>
                      </a:r>
                      <a:r>
                        <a:rPr lang="es-CL" sz="1600" dirty="0" err="1">
                          <a:latin typeface="Atkinson Hyperlegible"/>
                        </a:rPr>
                        <a:t>VHF</a:t>
                      </a:r>
                      <a:r>
                        <a:rPr lang="es-CL" sz="1600" dirty="0">
                          <a:latin typeface="Atkinson Hyperlegible"/>
                        </a:rPr>
                        <a:t> y </a:t>
                      </a:r>
                      <a:r>
                        <a:rPr lang="es-CL" sz="1600" dirty="0" err="1">
                          <a:latin typeface="Atkinson Hyperlegible"/>
                        </a:rPr>
                        <a:t>UHF</a:t>
                      </a:r>
                      <a:endParaRPr lang="es-CL" sz="1600" dirty="0">
                        <a:latin typeface="Atkinson Hyperlegible"/>
                      </a:endParaRP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190381290"/>
                  </a:ext>
                </a:extLst>
              </a:tr>
              <a:tr h="307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2.5.4.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Atkinson Hyperlegible"/>
                        </a:rPr>
                        <a:t>Propagación, cálculo de enlaces y pérdidas para </a:t>
                      </a:r>
                      <a:r>
                        <a:rPr lang="es-ES" sz="1600" dirty="0" err="1">
                          <a:latin typeface="Atkinson Hyperlegible"/>
                        </a:rPr>
                        <a:t>VHF</a:t>
                      </a:r>
                      <a:r>
                        <a:rPr lang="es-ES" sz="1600" dirty="0">
                          <a:latin typeface="Atkinson Hyperlegible"/>
                        </a:rPr>
                        <a:t>/</a:t>
                      </a:r>
                      <a:r>
                        <a:rPr lang="es-ES" sz="1600" dirty="0" err="1">
                          <a:latin typeface="Atkinson Hyperlegible"/>
                        </a:rPr>
                        <a:t>UHF</a:t>
                      </a:r>
                      <a:endParaRPr lang="es-ES" sz="1600" dirty="0">
                        <a:latin typeface="Atkinson Hyperlegible"/>
                      </a:endParaRP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416702876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2.6.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Microondas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59111651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2.6.1.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Principios de funcionamiento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095173034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2.6.2.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Cálculo de enlace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321957973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2.6.3.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Ganancias y atenuaciones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463783215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2.6.4.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Zona de Fresnel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43873919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2.6.5.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Aplicaciones de redes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524081756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2.7.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Atkinson Hyperlegible"/>
                        </a:rPr>
                        <a:t>Comunicaciones satelitales: órbitas y propagación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173453792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2.8.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Cálculos de enlaces satelitales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29991774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2.9.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Atkinson Hyperlegible"/>
                        </a:rPr>
                        <a:t>Enlaces de subida, de bajada y pérdidas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4038723896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2.10.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Sistemas de radar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585783797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Tipos de radares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376349400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2.11.1.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Arquitecturas y medidas básicas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127518131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Atkinson Hyperlegible"/>
                        </a:rPr>
                        <a:t>Propagación de ondas de radar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522767633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2.12.1.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Ecuaciones de recepción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2120287802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2.12.2.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Efectos </a:t>
                      </a:r>
                      <a:r>
                        <a:rPr lang="es-CL" sz="1600" dirty="0" err="1">
                          <a:latin typeface="Atkinson Hyperlegible"/>
                        </a:rPr>
                        <a:t>multipath</a:t>
                      </a:r>
                      <a:r>
                        <a:rPr lang="es-CL" sz="1600" dirty="0">
                          <a:latin typeface="Atkinson Hyperlegible"/>
                        </a:rPr>
                        <a:t> y ruido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941225223"/>
                  </a:ext>
                </a:extLst>
              </a:tr>
              <a:tr h="235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>
                          <a:latin typeface="Atkinson Hyperlegible"/>
                        </a:rPr>
                        <a:t>2.13.</a:t>
                      </a:r>
                    </a:p>
                  </a:txBody>
                  <a:tcPr marL="43365" marR="43365" marT="21683" marB="216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600" dirty="0">
                          <a:latin typeface="Atkinson Hyperlegible"/>
                        </a:rPr>
                        <a:t>Radares (síntesis / aplicaciones)</a:t>
                      </a:r>
                    </a:p>
                  </a:txBody>
                  <a:tcPr marL="43365" marR="43365" marT="21683" marB="21683" anchor="ctr"/>
                </a:tc>
                <a:extLst>
                  <a:ext uri="{0D108BD9-81ED-4DB2-BD59-A6C34878D82A}">
                    <a16:rowId xmlns:a16="http://schemas.microsoft.com/office/drawing/2014/main" val="375277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07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4B5E4-9CBA-5295-390B-37E28C8F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852F52-A2DD-D8A2-BE97-88972225F005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945A85C1-E46C-7180-4A53-4B488A8AD243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CONOCIMIENTOS DE LA UA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DDC91DC-B7FF-9304-4D60-51129B288E05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1D880D-48DE-EB41-0402-E3B743FDB527}"/>
              </a:ext>
            </a:extLst>
          </p:cNvPr>
          <p:cNvSpPr txBox="1"/>
          <p:nvPr/>
        </p:nvSpPr>
        <p:spPr>
          <a:xfrm>
            <a:off x="1382158" y="1613036"/>
            <a:ext cx="3113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CONTENIDOS</a:t>
            </a:r>
            <a:endParaRPr lang="es-CL" sz="40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C8D43CD-69C5-C02E-0E67-7E15B5183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12363"/>
              </p:ext>
            </p:extLst>
          </p:nvPr>
        </p:nvGraphicFramePr>
        <p:xfrm>
          <a:off x="846666" y="2968847"/>
          <a:ext cx="6423564" cy="7068763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855812">
                  <a:extLst>
                    <a:ext uri="{9D8B030D-6E8A-4147-A177-3AD203B41FA5}">
                      <a16:colId xmlns:a16="http://schemas.microsoft.com/office/drawing/2014/main" val="1886023389"/>
                    </a:ext>
                  </a:extLst>
                </a:gridCol>
                <a:gridCol w="5567752">
                  <a:extLst>
                    <a:ext uri="{9D8B030D-6E8A-4147-A177-3AD203B41FA5}">
                      <a16:colId xmlns:a16="http://schemas.microsoft.com/office/drawing/2014/main" val="552428721"/>
                    </a:ext>
                  </a:extLst>
                </a:gridCol>
              </a:tblGrid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 err="1">
                          <a:latin typeface="Atkinson Hyperlegible"/>
                        </a:rPr>
                        <a:t>Nº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CONTENIDOS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239103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latin typeface="Atkinson Hyperlegible"/>
                        </a:rPr>
                        <a:t>Sistemas de transmisión guiados (16 h, según tu tabla)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141928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3.1.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Características de los cables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078326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Cable par de cobre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912045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3.3.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Medidas de impedancia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42004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Introducción a las redes de fibra óptica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44069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3.4.1.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dirty="0" err="1">
                          <a:latin typeface="Atkinson Hyperlegible"/>
                        </a:rPr>
                        <a:t>Arquitecturas</a:t>
                      </a:r>
                      <a:r>
                        <a:rPr lang="pt-BR" sz="1800" dirty="0">
                          <a:latin typeface="Atkinson Hyperlegible"/>
                        </a:rPr>
                        <a:t> de redes de fibra óptica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551265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Procesos y algoritmos de ruteo en redes de fibra óptica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158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Ruteo WDM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4693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Redes multicapa y redes </a:t>
                      </a:r>
                      <a:r>
                        <a:rPr lang="es-ES" sz="1800" dirty="0" err="1">
                          <a:latin typeface="Atkinson Hyperlegible"/>
                        </a:rPr>
                        <a:t>overlay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70810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latin typeface="Atkinson Hyperlegible"/>
                        </a:rPr>
                        <a:t>Regeneración de señales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470952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Técnicas y métodos de protección en redes de fibra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951361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latin typeface="Atkinson Hyperlegible"/>
                        </a:rPr>
                        <a:t>3.10.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latin typeface="Atkinson Hyperlegible"/>
                        </a:rPr>
                        <a:t>Ruteo dinámico en redes de fibra óptica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62482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A7B6621-FDBB-6E5B-94AD-F3E42286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4340"/>
              </p:ext>
            </p:extLst>
          </p:nvPr>
        </p:nvGraphicFramePr>
        <p:xfrm>
          <a:off x="7465101" y="2968847"/>
          <a:ext cx="6250899" cy="6977322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786277">
                  <a:extLst>
                    <a:ext uri="{9D8B030D-6E8A-4147-A177-3AD203B41FA5}">
                      <a16:colId xmlns:a16="http://schemas.microsoft.com/office/drawing/2014/main" val="2373606076"/>
                    </a:ext>
                  </a:extLst>
                </a:gridCol>
                <a:gridCol w="5464622">
                  <a:extLst>
                    <a:ext uri="{9D8B030D-6E8A-4147-A177-3AD203B41FA5}">
                      <a16:colId xmlns:a16="http://schemas.microsoft.com/office/drawing/2014/main" val="1737437092"/>
                    </a:ext>
                  </a:extLst>
                </a:gridCol>
              </a:tblGrid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 err="1"/>
                        <a:t>Nº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CONTENIDOS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347935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4.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Redes basadas en software (SDN) (16 h)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94207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4.1.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Arquitecturas de redes de conmutación de paquetes IP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252581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4.2.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Virtualización de las funciones de los nodos de redes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104111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4.3.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Desarrollo de las Software </a:t>
                      </a:r>
                      <a:r>
                        <a:rPr lang="es-ES" sz="1800" dirty="0" err="1"/>
                        <a:t>Defined</a:t>
                      </a:r>
                      <a:r>
                        <a:rPr lang="es-ES" sz="1800" dirty="0"/>
                        <a:t> Networks (</a:t>
                      </a:r>
                      <a:r>
                        <a:rPr lang="es-ES" sz="1800" dirty="0" err="1"/>
                        <a:t>SDN</a:t>
                      </a:r>
                      <a:r>
                        <a:rPr lang="es-ES" sz="1800" dirty="0"/>
                        <a:t>)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175940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4.4.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Componentes y funciones de las </a:t>
                      </a:r>
                      <a:r>
                        <a:rPr lang="es-ES" sz="1800" dirty="0" err="1"/>
                        <a:t>SDN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491306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4.5.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Aplicaciones de las </a:t>
                      </a:r>
                      <a:r>
                        <a:rPr lang="es-CL" sz="1800" dirty="0" err="1"/>
                        <a:t>SDN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100666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4.6.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Suite de protocolos </a:t>
                      </a:r>
                      <a:r>
                        <a:rPr lang="es-CL" sz="1800" dirty="0" err="1"/>
                        <a:t>OpenFlow</a:t>
                      </a:r>
                      <a:r>
                        <a:rPr lang="es-CL" sz="1800" dirty="0"/>
                        <a:t> y </a:t>
                      </a:r>
                      <a:r>
                        <a:rPr lang="es-CL" sz="1800" dirty="0" err="1"/>
                        <a:t>OpenStack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287329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4.7.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Aplicaciones militares de las </a:t>
                      </a:r>
                      <a:r>
                        <a:rPr lang="es-ES" sz="1800" dirty="0" err="1"/>
                        <a:t>SDN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125942"/>
                  </a:ext>
                </a:extLst>
              </a:tr>
              <a:tr h="996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4.8.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Redes móviles y </a:t>
                      </a:r>
                      <a:r>
                        <a:rPr lang="es-CL" sz="1800" dirty="0" err="1"/>
                        <a:t>SDN</a:t>
                      </a:r>
                      <a:r>
                        <a:rPr lang="es-CL" sz="1800" dirty="0"/>
                        <a:t>: </a:t>
                      </a:r>
                      <a:r>
                        <a:rPr lang="es-CL" sz="1800" dirty="0" err="1"/>
                        <a:t>SDMN</a:t>
                      </a:r>
                      <a:r>
                        <a:rPr lang="es-CL" sz="1800" dirty="0"/>
                        <a:t> (Software </a:t>
                      </a:r>
                      <a:r>
                        <a:rPr lang="es-CL" sz="1800" dirty="0" err="1"/>
                        <a:t>Defined</a:t>
                      </a:r>
                      <a:r>
                        <a:rPr lang="es-CL" sz="1800" dirty="0"/>
                        <a:t> Mobile Networks)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63210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4.9.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Arquitecturas </a:t>
                      </a:r>
                      <a:r>
                        <a:rPr lang="es-CL" sz="1800" dirty="0" err="1"/>
                        <a:t>SDMN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091329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4.9.1.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Redes </a:t>
                      </a:r>
                      <a:r>
                        <a:rPr lang="es-ES" sz="1800" dirty="0" err="1"/>
                        <a:t>LTE</a:t>
                      </a:r>
                      <a:r>
                        <a:rPr lang="es-ES" sz="1800" dirty="0"/>
                        <a:t> e integración de </a:t>
                      </a:r>
                      <a:r>
                        <a:rPr lang="es-ES" sz="1800" dirty="0" err="1"/>
                        <a:t>SDMN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76114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3CC3734-B758-5DBD-5462-73765E701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13889"/>
              </p:ext>
            </p:extLst>
          </p:nvPr>
        </p:nvGraphicFramePr>
        <p:xfrm>
          <a:off x="13910871" y="2968847"/>
          <a:ext cx="5887516" cy="7073651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1004342">
                  <a:extLst>
                    <a:ext uri="{9D8B030D-6E8A-4147-A177-3AD203B41FA5}">
                      <a16:colId xmlns:a16="http://schemas.microsoft.com/office/drawing/2014/main" val="3650941963"/>
                    </a:ext>
                  </a:extLst>
                </a:gridCol>
                <a:gridCol w="4883174">
                  <a:extLst>
                    <a:ext uri="{9D8B030D-6E8A-4147-A177-3AD203B41FA5}">
                      <a16:colId xmlns:a16="http://schemas.microsoft.com/office/drawing/2014/main" val="3893966236"/>
                    </a:ext>
                  </a:extLst>
                </a:gridCol>
              </a:tblGrid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 err="1"/>
                        <a:t>Nº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CONTENIDOS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490739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5.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/>
                        <a:t>Optimización de redes de transmisión (12 h)</a:t>
                      </a:r>
                      <a:endParaRPr lang="es-ES" sz="180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908778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5.1.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Introducción a las topologías de redes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036019"/>
                  </a:ext>
                </a:extLst>
              </a:tr>
              <a:tr h="996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5.1.1.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Grafos y la representación de redes, nodos (vértices) y enlaces (arcos)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81231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5.2.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Conectividad y confiabilidad en topologías de redes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58069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5.2.1.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Enlaces de respaldo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186531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5.3.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Grafos aleatorios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233550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5.4.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El problema del camino más corto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932125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5.4.1.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Ponderación de enlaces</a:t>
                      </a:r>
                      <a:endParaRPr lang="es-CL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751664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5.4.2.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Evitando </a:t>
                      </a:r>
                      <a:r>
                        <a:rPr lang="es-ES" sz="1800" dirty="0" err="1"/>
                        <a:t>loops</a:t>
                      </a:r>
                      <a:r>
                        <a:rPr lang="es-ES" sz="1800" dirty="0"/>
                        <a:t> en las topologías de redes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552268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5.5.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Transmisión </a:t>
                      </a:r>
                      <a:r>
                        <a:rPr lang="es-ES" sz="1800" dirty="0" err="1"/>
                        <a:t>multicast</a:t>
                      </a:r>
                      <a:r>
                        <a:rPr lang="es-ES" sz="1800" dirty="0"/>
                        <a:t> y transmisiones “</a:t>
                      </a:r>
                      <a:r>
                        <a:rPr lang="es-ES" sz="1800" dirty="0" err="1"/>
                        <a:t>anycast</a:t>
                      </a:r>
                      <a:r>
                        <a:rPr lang="es-ES" sz="1800" dirty="0"/>
                        <a:t>”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25266"/>
                  </a:ext>
                </a:extLst>
              </a:tr>
              <a:tr h="5437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5.5.1.</a:t>
                      </a:r>
                      <a:endParaRPr lang="es-CL" sz="1800">
                        <a:latin typeface="Atkinson Hyperlegibl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/>
                        <a:t>Aplicación del camino más corto a redes </a:t>
                      </a:r>
                      <a:r>
                        <a:rPr lang="es-ES" sz="1800" dirty="0" err="1"/>
                        <a:t>multicast</a:t>
                      </a:r>
                      <a:endParaRPr lang="es-ES" sz="1800" dirty="0">
                        <a:latin typeface="Atkinson Hyperlegibl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61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85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67B32-DFAE-19CB-4201-1465B8E3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416A151-EB39-4832-6EC1-9E9DCF682922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578131C6-4B24-2397-9774-BDC042AF8D26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CONOCIMIENTOS DE LA UA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04AC418-AB30-87F5-C32C-EA76406655E6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D287AEB0-25E5-3D7D-99CD-13FF75B83006}"/>
              </a:ext>
            </a:extLst>
          </p:cNvPr>
          <p:cNvSpPr txBox="1"/>
          <p:nvPr/>
        </p:nvSpPr>
        <p:spPr>
          <a:xfrm>
            <a:off x="1382158" y="1613036"/>
            <a:ext cx="3744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BIBLIOGRAFÍA</a:t>
            </a:r>
            <a:endParaRPr lang="es-CL" sz="4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306DDA-BC13-7CD2-096D-901998E0080E}"/>
              </a:ext>
            </a:extLst>
          </p:cNvPr>
          <p:cNvSpPr txBox="1"/>
          <p:nvPr/>
        </p:nvSpPr>
        <p:spPr>
          <a:xfrm>
            <a:off x="4047344" y="3312588"/>
            <a:ext cx="156122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BEHROUZ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A.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FOROUZAN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. (2006) Transmisión de datos y redes de comunicaciones McGraw-Hill,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4th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Edición.</a:t>
            </a:r>
            <a:endParaRPr lang="es-CL" sz="4000" dirty="0">
              <a:solidFill>
                <a:srgbClr val="000000"/>
              </a:solidFill>
              <a:effectLst/>
              <a:latin typeface="Atkinson Hyperlegible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R. E.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BLAHUT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. (1990) Digital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Transmission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of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Information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, Addison Wesley. </a:t>
            </a:r>
            <a:endParaRPr lang="es-CL" sz="4000" dirty="0">
              <a:solidFill>
                <a:srgbClr val="000000"/>
              </a:solidFill>
              <a:effectLst/>
              <a:latin typeface="Atkinson Hyperlegible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JANAK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SODHA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, (2015) Fundamentals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of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Communication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Systems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,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AppBooke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.</a:t>
            </a:r>
            <a:endParaRPr lang="es-CL" sz="4000" dirty="0">
              <a:solidFill>
                <a:srgbClr val="000000"/>
              </a:solidFill>
              <a:effectLst/>
              <a:latin typeface="Atkinson Hyperlegible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ARTHUR A. GIORDANO Y ALLEN H.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LEVESQUE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, (2015)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Modeling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of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Digital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Communication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Systems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Using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 err="1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SIMULINK</a:t>
            </a:r>
            <a:r>
              <a:rPr lang="es-ES" sz="4000" dirty="0">
                <a:solidFill>
                  <a:srgbClr val="000000"/>
                </a:solidFill>
                <a:effectLst/>
                <a:latin typeface="Atkinson Hyperlegible"/>
                <a:ea typeface="Times New Roman" panose="02020603050405020304" pitchFamily="18" charset="0"/>
              </a:rPr>
              <a:t>, Wiley.   </a:t>
            </a:r>
            <a:endParaRPr lang="es-CL" sz="4000" dirty="0">
              <a:solidFill>
                <a:srgbClr val="000000"/>
              </a:solidFill>
              <a:effectLst/>
              <a:latin typeface="Atkinson Hyperlegible"/>
              <a:ea typeface="Times New Roman" panose="02020603050405020304" pitchFamily="18" charset="0"/>
            </a:endParaRPr>
          </a:p>
        </p:txBody>
      </p:sp>
      <p:pic>
        <p:nvPicPr>
          <p:cNvPr id="10" name="Gráfico 9" descr="Documento contorno">
            <a:extLst>
              <a:ext uri="{FF2B5EF4-FFF2-40B4-BE49-F238E27FC236}">
                <a16:creationId xmlns:a16="http://schemas.microsoft.com/office/drawing/2014/main" id="{430C6390-9EA9-DDDA-2468-E6A866FF8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56" y="4362157"/>
            <a:ext cx="1648727" cy="1648727"/>
          </a:xfrm>
          <a:prstGeom prst="rect">
            <a:avLst/>
          </a:prstGeom>
        </p:spPr>
      </p:pic>
      <p:pic>
        <p:nvPicPr>
          <p:cNvPr id="11" name="Gráfico 10" descr="Documento contorno">
            <a:extLst>
              <a:ext uri="{FF2B5EF4-FFF2-40B4-BE49-F238E27FC236}">
                <a16:creationId xmlns:a16="http://schemas.microsoft.com/office/drawing/2014/main" id="{F0DA33F3-B1D0-457E-2CD5-FDCD157B9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8071" y="6508529"/>
            <a:ext cx="1648727" cy="1648727"/>
          </a:xfrm>
          <a:prstGeom prst="rect">
            <a:avLst/>
          </a:prstGeom>
        </p:spPr>
      </p:pic>
      <p:pic>
        <p:nvPicPr>
          <p:cNvPr id="12" name="Gráfico 11" descr="Documento contorno">
            <a:extLst>
              <a:ext uri="{FF2B5EF4-FFF2-40B4-BE49-F238E27FC236}">
                <a16:creationId xmlns:a16="http://schemas.microsoft.com/office/drawing/2014/main" id="{C22E7C0E-38E0-0030-9436-31FEA719C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1147" y="5312687"/>
            <a:ext cx="1648727" cy="1648727"/>
          </a:xfrm>
          <a:prstGeom prst="rect">
            <a:avLst/>
          </a:prstGeom>
        </p:spPr>
      </p:pic>
      <p:pic>
        <p:nvPicPr>
          <p:cNvPr id="13" name="Gráfico 12" descr="Documento contorno">
            <a:extLst>
              <a:ext uri="{FF2B5EF4-FFF2-40B4-BE49-F238E27FC236}">
                <a16:creationId xmlns:a16="http://schemas.microsoft.com/office/drawing/2014/main" id="{173C34FA-2C63-32EC-7EF2-705269425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565" y="3411627"/>
            <a:ext cx="1648727" cy="16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7B1EC-D8A4-BBA9-9C35-10D2734C3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FEA29D-E928-D774-A083-D7FF9B2D6DCD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D81D7DB4-829E-6580-2C2A-7783B9B92F4C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CONOCIMIENTOS DE LA UA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B914885-B36F-CA23-F656-DA217DFE0431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C7A5966-3598-4C50-77BD-CF55C76303A3}"/>
              </a:ext>
            </a:extLst>
          </p:cNvPr>
          <p:cNvSpPr txBox="1"/>
          <p:nvPr/>
        </p:nvSpPr>
        <p:spPr>
          <a:xfrm>
            <a:off x="1382158" y="1613036"/>
            <a:ext cx="3834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CRONOGRAMA</a:t>
            </a:r>
            <a:endParaRPr lang="es-CL" sz="4000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B20600E9-1E01-1134-2F73-460ADBA87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81928"/>
              </p:ext>
            </p:extLst>
          </p:nvPr>
        </p:nvGraphicFramePr>
        <p:xfrm>
          <a:off x="846666" y="3009895"/>
          <a:ext cx="18812932" cy="717709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002832">
                  <a:extLst>
                    <a:ext uri="{9D8B030D-6E8A-4147-A177-3AD203B41FA5}">
                      <a16:colId xmlns:a16="http://schemas.microsoft.com/office/drawing/2014/main" val="478723841"/>
                    </a:ext>
                  </a:extLst>
                </a:gridCol>
                <a:gridCol w="2966653">
                  <a:extLst>
                    <a:ext uri="{9D8B030D-6E8A-4147-A177-3AD203B41FA5}">
                      <a16:colId xmlns:a16="http://schemas.microsoft.com/office/drawing/2014/main" val="3407600159"/>
                    </a:ext>
                  </a:extLst>
                </a:gridCol>
                <a:gridCol w="3147549">
                  <a:extLst>
                    <a:ext uri="{9D8B030D-6E8A-4147-A177-3AD203B41FA5}">
                      <a16:colId xmlns:a16="http://schemas.microsoft.com/office/drawing/2014/main" val="43894338"/>
                    </a:ext>
                  </a:extLst>
                </a:gridCol>
                <a:gridCol w="2460154">
                  <a:extLst>
                    <a:ext uri="{9D8B030D-6E8A-4147-A177-3AD203B41FA5}">
                      <a16:colId xmlns:a16="http://schemas.microsoft.com/office/drawing/2014/main" val="2626660719"/>
                    </a:ext>
                  </a:extLst>
                </a:gridCol>
                <a:gridCol w="7235744">
                  <a:extLst>
                    <a:ext uri="{9D8B030D-6E8A-4147-A177-3AD203B41FA5}">
                      <a16:colId xmlns:a16="http://schemas.microsoft.com/office/drawing/2014/main" val="2038161266"/>
                    </a:ext>
                  </a:extLst>
                </a:gridCol>
              </a:tblGrid>
              <a:tr h="4710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DÍA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FECHA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HORARIO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CANTIDAD DE HORAS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N° DEL CONTENIDO(S) A DESARROLLAR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2552851826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24-02-2026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2511692763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03-03-2026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1339919410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10-03-2026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4054222104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17-03-2026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4262604961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24-03-2026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4197108289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31-03-2026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 (20%)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45424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07-04-2026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3188833471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14-04-2026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3533539233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21-04-2026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724420142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28-04-2026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600441620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05-05-2026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 (20%)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431488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12-05-2026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3854675282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19-05-2026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1806996037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26-05-2026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1138180768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02-06-2026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 (30%)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16488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09-06-2026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2970882072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16-06-2026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08:00 - 11:15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Clases de Sistemas de Transmisión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422583628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MARTES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23-06-2026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08:00 - 11:00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4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Examen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659417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MARTES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30-06-2026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08:00 - 11:00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4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Examen de Repetición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779131"/>
                  </a:ext>
                </a:extLst>
              </a:tr>
              <a:tr h="335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 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Total Horas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 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L" sz="2000">
                          <a:effectLst/>
                          <a:latin typeface="Atkinson Hyperlegible"/>
                        </a:rPr>
                        <a:t>76</a:t>
                      </a:r>
                      <a:endParaRPr lang="es-CL" sz="200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effectLst/>
                          <a:latin typeface="Atkinson Hyperlegible"/>
                        </a:rPr>
                        <a:t> </a:t>
                      </a:r>
                      <a:endParaRPr lang="es-CL" sz="2000" dirty="0">
                        <a:effectLst/>
                        <a:latin typeface="Atkinson Hyperlegible"/>
                        <a:ea typeface="Times New Roman" panose="02020603050405020304" pitchFamily="18" charset="0"/>
                      </a:endParaRPr>
                    </a:p>
                  </a:txBody>
                  <a:tcPr marL="38164" marR="38164" marT="0" marB="0" anchor="ctr"/>
                </a:tc>
                <a:extLst>
                  <a:ext uri="{0D108BD9-81ED-4DB2-BD59-A6C34878D82A}">
                    <a16:rowId xmlns:a16="http://schemas.microsoft.com/office/drawing/2014/main" val="170087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18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58BF2-18BB-8BCF-53C7-F2FE8B17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AC3F928-7D0E-E12E-E2DB-807198EA7B08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3A026689-0A5B-0A9D-E958-99E6FDC10BE6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CONOCIMIENTOS DE LA UA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2FE13A3-50DA-1E0A-68B0-F74CF18033D0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A4711DA-F13A-5800-EB53-ADFB5B4758AD}"/>
              </a:ext>
            </a:extLst>
          </p:cNvPr>
          <p:cNvSpPr txBox="1"/>
          <p:nvPr/>
        </p:nvSpPr>
        <p:spPr>
          <a:xfrm>
            <a:off x="1382158" y="1613036"/>
            <a:ext cx="3834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CRONOGRAMA</a:t>
            </a:r>
            <a:endParaRPr lang="es-CL" sz="4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59177C-75E3-B5DC-4ADF-6BE5ADF600DC}"/>
              </a:ext>
            </a:extLst>
          </p:cNvPr>
          <p:cNvSpPr txBox="1"/>
          <p:nvPr/>
        </p:nvSpPr>
        <p:spPr>
          <a:xfrm>
            <a:off x="2968052" y="4377402"/>
            <a:ext cx="162793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latin typeface="Atkinson Hyperlegible"/>
                <a:ea typeface="Times New Roman" panose="02020603050405020304" pitchFamily="18" charset="0"/>
              </a:rPr>
              <a:t>El curso se deberá dividir en al menos 3 grupos:</a:t>
            </a:r>
          </a:p>
          <a:p>
            <a:pPr lvl="0" algn="just">
              <a:tabLst>
                <a:tab pos="226060" algn="l"/>
              </a:tabLst>
            </a:pPr>
            <a:endParaRPr lang="es-ES" sz="4000" dirty="0">
              <a:solidFill>
                <a:srgbClr val="000000"/>
              </a:solidFill>
              <a:latin typeface="Atkinson Hyperlegible"/>
              <a:ea typeface="Times New Roman" panose="02020603050405020304" pitchFamily="18" charset="0"/>
            </a:endParaRPr>
          </a:p>
          <a:p>
            <a:pPr lvl="0" algn="just">
              <a:tabLst>
                <a:tab pos="226060" algn="l"/>
              </a:tabLst>
            </a:pPr>
            <a:endParaRPr lang="es-ES" sz="4000" dirty="0">
              <a:solidFill>
                <a:srgbClr val="000000"/>
              </a:solidFill>
              <a:latin typeface="Atkinson Hyperlegible"/>
              <a:ea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latin typeface="Atkinson Hyperlegible"/>
                <a:ea typeface="Times New Roman" panose="02020603050405020304" pitchFamily="18" charset="0"/>
              </a:rPr>
              <a:t>Esta información deberá ser entregada al final de la clase.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latin typeface="Atkinson Hyperlegible"/>
                <a:ea typeface="Times New Roman" panose="02020603050405020304" pitchFamily="18" charset="0"/>
              </a:rPr>
              <a:t>Los grupos se mantendrán hasta el termino de la UA.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r>
              <a:rPr lang="es-ES" sz="4000" dirty="0">
                <a:solidFill>
                  <a:srgbClr val="000000"/>
                </a:solidFill>
                <a:latin typeface="Atkinson Hyperlegible"/>
                <a:ea typeface="Times New Roman" panose="02020603050405020304" pitchFamily="18" charset="0"/>
              </a:rPr>
              <a:t>La finalidad de los grupos es investigar estándares relacionados con los contenidos de la UA y exponer sus resultados.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  <a:tabLst>
                <a:tab pos="226060" algn="l"/>
              </a:tabLst>
            </a:pPr>
            <a:endParaRPr lang="es-ES" sz="4000" dirty="0">
              <a:solidFill>
                <a:srgbClr val="000000"/>
              </a:solidFill>
              <a:latin typeface="Atkinson Hyperlegible"/>
              <a:ea typeface="Times New Roman" panose="02020603050405020304" pitchFamily="18" charset="0"/>
            </a:endParaRPr>
          </a:p>
        </p:txBody>
      </p:sp>
      <p:pic>
        <p:nvPicPr>
          <p:cNvPr id="3" name="Gráfico 2" descr="Dirección con relleno sólido">
            <a:extLst>
              <a:ext uri="{FF2B5EF4-FFF2-40B4-BE49-F238E27FC236}">
                <a16:creationId xmlns:a16="http://schemas.microsoft.com/office/drawing/2014/main" id="{F38A0AF6-5216-6F9E-6210-F74419F67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568" y="4179944"/>
            <a:ext cx="1849484" cy="18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1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1BF7F-7991-403F-F00F-88DC1886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6E91BF-2B9C-B1AC-A463-B869D1B5E668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5F837E35-A6AB-BF01-B5AA-518A4A019564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EVALUACIÓN DIAGNOSTICO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784A758-3827-533A-5317-1F65ED3FA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29046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975AD12-A7DD-EA44-E217-31510482B6EA}"/>
              </a:ext>
            </a:extLst>
          </p:cNvPr>
          <p:cNvSpPr txBox="1"/>
          <p:nvPr/>
        </p:nvSpPr>
        <p:spPr>
          <a:xfrm>
            <a:off x="1382158" y="1613036"/>
            <a:ext cx="3834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 err="1">
                <a:latin typeface="Atkinson Hyperlegible" pitchFamily="2" charset="77"/>
                <a:ea typeface="Calibri" panose="020F0502020204030204" pitchFamily="34" charset="0"/>
              </a:rPr>
              <a:t>Googleform</a:t>
            </a:r>
            <a:endParaRPr lang="es-CL" sz="4000" dirty="0"/>
          </a:p>
        </p:txBody>
      </p:sp>
      <p:pic>
        <p:nvPicPr>
          <p:cNvPr id="8" name="Gráfico 7" descr="Lista con relleno sólido">
            <a:hlinkClick r:id="rId3"/>
            <a:extLst>
              <a:ext uri="{FF2B5EF4-FFF2-40B4-BE49-F238E27FC236}">
                <a16:creationId xmlns:a16="http://schemas.microsoft.com/office/drawing/2014/main" id="{AC300F9D-749C-91F1-E07C-35B88CD44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7424" y="3647909"/>
            <a:ext cx="5341295" cy="5341295"/>
          </a:xfrm>
          <a:prstGeom prst="rect">
            <a:avLst/>
          </a:prstGeom>
        </p:spPr>
      </p:pic>
      <p:pic>
        <p:nvPicPr>
          <p:cNvPr id="12" name="Imagen 11" descr="Código QR&#10;&#10;El contenido generado por IA puede ser incorrecto.">
            <a:extLst>
              <a:ext uri="{FF2B5EF4-FFF2-40B4-BE49-F238E27FC236}">
                <a16:creationId xmlns:a16="http://schemas.microsoft.com/office/drawing/2014/main" id="{1C3A1D40-B6DE-966A-C7CF-5B464F26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787" y="3783758"/>
            <a:ext cx="5106702" cy="51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00E9C-9A43-EBE7-A912-66799941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92BEAFD-8A98-0164-E458-B53343FBC870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FCD01C0B-79C2-7430-C8A9-FA7A3DD6E1DD}"/>
              </a:ext>
            </a:extLst>
          </p:cNvPr>
          <p:cNvSpPr txBox="1"/>
          <p:nvPr/>
        </p:nvSpPr>
        <p:spPr>
          <a:xfrm>
            <a:off x="1382157" y="-44605"/>
            <a:ext cx="16668771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EXPERIENCIAS RELACIONADAS CON LA UA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2D3EC7-2854-0E76-B26F-CC2081A3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8" y="3170628"/>
            <a:ext cx="3844315" cy="20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9C7AC8-08CE-8A28-8F2A-47BC700DC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7283" y="3170629"/>
            <a:ext cx="3844313" cy="2075929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14112C8-3EC6-BB8E-E2D6-20F5ED4F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294" y="3170629"/>
            <a:ext cx="3844313" cy="20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8F4D410-D3E3-AD8D-FC7B-D81DDFD9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38" y="5164024"/>
            <a:ext cx="3844313" cy="20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4440245-1FEC-3FBC-EABF-AED0C5F4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896" y="5164024"/>
            <a:ext cx="2739010" cy="28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596D20B-44DA-FE98-896C-E6BE2500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326" y="7546685"/>
            <a:ext cx="3381448" cy="338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656C3EA-E8EC-47F7-5D0A-5810BB7F3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109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pic>
        <p:nvPicPr>
          <p:cNvPr id="10" name="Imagen 9" descr="Un reloj de color negro&#10;&#10;El contenido generado por IA puede ser incorrecto.">
            <a:extLst>
              <a:ext uri="{FF2B5EF4-FFF2-40B4-BE49-F238E27FC236}">
                <a16:creationId xmlns:a16="http://schemas.microsoft.com/office/drawing/2014/main" id="{F5F85C1E-17E7-D59E-A900-671ADBDE6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5308" y="4974632"/>
            <a:ext cx="2730686" cy="27177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1624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8E1A-9636-EB44-AC9F-201757DE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9B9C723-4510-9114-E05B-333C8C26D1A5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E9577313-5BE7-8379-5975-297106E418F5}"/>
              </a:ext>
            </a:extLst>
          </p:cNvPr>
          <p:cNvSpPr txBox="1"/>
          <p:nvPr/>
        </p:nvSpPr>
        <p:spPr>
          <a:xfrm>
            <a:off x="1382157" y="-44605"/>
            <a:ext cx="16668771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EXPERIENCIAS RELACIONADAS CON LA UA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7E5BE03-F295-74FA-6BB9-9DDE8151FE55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17D3FB40-4615-8BE1-E159-7696A5309481}"/>
              </a:ext>
            </a:extLst>
          </p:cNvPr>
          <p:cNvSpPr txBox="1"/>
          <p:nvPr/>
        </p:nvSpPr>
        <p:spPr>
          <a:xfrm>
            <a:off x="7290781" y="2592021"/>
            <a:ext cx="6769994" cy="1579150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8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ESTÁNDARES EN SISTEMAS DE TRANSMISIÓN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C06DCDD-5C52-7010-BECF-1A5A560C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42591"/>
              </p:ext>
            </p:extLst>
          </p:nvPr>
        </p:nvGraphicFramePr>
        <p:xfrm>
          <a:off x="846666" y="3534349"/>
          <a:ext cx="18812933" cy="6073568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1227428">
                  <a:extLst>
                    <a:ext uri="{9D8B030D-6E8A-4147-A177-3AD203B41FA5}">
                      <a16:colId xmlns:a16="http://schemas.microsoft.com/office/drawing/2014/main" val="1193305282"/>
                    </a:ext>
                  </a:extLst>
                </a:gridCol>
                <a:gridCol w="3757508">
                  <a:extLst>
                    <a:ext uri="{9D8B030D-6E8A-4147-A177-3AD203B41FA5}">
                      <a16:colId xmlns:a16="http://schemas.microsoft.com/office/drawing/2014/main" val="3088448882"/>
                    </a:ext>
                  </a:extLst>
                </a:gridCol>
                <a:gridCol w="4468388">
                  <a:extLst>
                    <a:ext uri="{9D8B030D-6E8A-4147-A177-3AD203B41FA5}">
                      <a16:colId xmlns:a16="http://schemas.microsoft.com/office/drawing/2014/main" val="1656914499"/>
                    </a:ext>
                  </a:extLst>
                </a:gridCol>
                <a:gridCol w="9359609">
                  <a:extLst>
                    <a:ext uri="{9D8B030D-6E8A-4147-A177-3AD203B41FA5}">
                      <a16:colId xmlns:a16="http://schemas.microsoft.com/office/drawing/2014/main" val="2099192903"/>
                    </a:ext>
                  </a:extLst>
                </a:gridCol>
              </a:tblGrid>
              <a:tr h="146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Unidad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Área / Contenido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Estándar / Documento (vigente)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Para qué se usa en el curso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653310063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 dirty="0">
                          <a:latin typeface="Atkinson Hyperlegible"/>
                        </a:rPr>
                        <a:t>Unidad 1</a:t>
                      </a:r>
                      <a:endParaRPr lang="es-CL" sz="2000" dirty="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Cableado estructurado (general)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ANSI/TIA-568.0-E (2020)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Base del cableado: topologías, distancias, desempeño, pruebas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229048644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Cableado estructurado (comercial)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ANSI/TIA-568.1-E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Requisitos de infraestructura en edificios/campus (entorno comercial)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979040528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Cobre (par trenzado)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ANSI/TIA-568.2-E (2024)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Requisitos y desempeño de cableado balanceado (Ethernet sobre cobre en premises)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095005862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 dirty="0">
                          <a:latin typeface="Atkinson Hyperlegible"/>
                        </a:rPr>
                        <a:t>Unidad 1</a:t>
                      </a:r>
                      <a:endParaRPr lang="es-CL" sz="2000" dirty="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Fibra en cableado estructurado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ANSI/TIA-568.3-E (2022)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Requisitos de fibra/cableado óptico en edificios/campus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222386972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Canalizaciones y espacios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ANSI/TIA-569-E (2019)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Ductos, canaletas, salas y rutas de cableado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916852975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Administración/rotulación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ANSI/TIA-606-D (2021)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Etiquetado, documentación y administración de infraestructura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995752589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Puesta a tierra / bonding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ANSI/TIA-607-E (2024)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Puesta a tierra y equipotencialidad en telecomunicaciones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736237538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Cableado genérico (internacional)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2000">
                          <a:latin typeface="Atkinson Hyperlegible"/>
                        </a:rPr>
                        <a:t>ISO/IEC 11801-1:2017 + Amd 1:2025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Referencia internacional de cableado genérico en recintos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938845533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Ethernet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IEEE 802.3-2022 (Ethernet)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Estándar base de Ethernet (capa física/enlace)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146216871"/>
                  </a:ext>
                </a:extLst>
              </a:tr>
              <a:tr h="146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1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Wi-Fi (LAN inalámbrica)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tkinson Hyperlegible"/>
                        </a:rPr>
                        <a:t>IEEE 802.11 (familia Wi-Fi / Wireless LAN)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Estándares WLAN (LAN inalámbrica)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144306706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Espectro (marco regulatorio)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Atkinson Hyperlegible"/>
                        </a:rPr>
                        <a:t>ITU Radio Regulations (</a:t>
                      </a:r>
                      <a:r>
                        <a:rPr lang="en-US" sz="2000" dirty="0" err="1">
                          <a:latin typeface="Atkinson Hyperlegible"/>
                        </a:rPr>
                        <a:t>Edición</a:t>
                      </a:r>
                      <a:r>
                        <a:rPr lang="en-US" sz="2000" dirty="0">
                          <a:latin typeface="Atkinson Hyperlegible"/>
                        </a:rPr>
                        <a:t> 2024)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Marco internacional de atribución/uso del espectro y satélite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432225352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Pérdida espacio libre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 err="1">
                          <a:latin typeface="Atkinson Hyperlegible"/>
                        </a:rPr>
                        <a:t>ITU</a:t>
                      </a:r>
                      <a:r>
                        <a:rPr lang="es-CL" sz="2000" dirty="0">
                          <a:latin typeface="Atkinson Hyperlegible"/>
                        </a:rPr>
                        <a:t>-R </a:t>
                      </a:r>
                      <a:r>
                        <a:rPr lang="es-CL" sz="2000" dirty="0" err="1">
                          <a:latin typeface="Atkinson Hyperlegible"/>
                        </a:rPr>
                        <a:t>P.525</a:t>
                      </a:r>
                      <a:r>
                        <a:rPr lang="es-CL" sz="2000" dirty="0">
                          <a:latin typeface="Atkinson Hyperlegible"/>
                        </a:rPr>
                        <a:t>-5 (2024)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Cálculo básico de pérdida en espacio libre (RF)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701939766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Enlaces terrestres LOS (microondas)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ITU-R P.530-19 (2025)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Predicción/diseño de enlaces terrestres (microondas)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977879402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Tierra-espacio (satélite)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ITU-R P.618-14 (2023)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>
                          <a:latin typeface="Atkinson Hyperlegible"/>
                        </a:rPr>
                        <a:t>Predicción de propagación y pérdidas en enlaces satelitales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08774622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Atenuación por gases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 err="1">
                          <a:latin typeface="Atkinson Hyperlegible"/>
                        </a:rPr>
                        <a:t>ITU</a:t>
                      </a:r>
                      <a:r>
                        <a:rPr lang="es-CL" sz="2000" dirty="0">
                          <a:latin typeface="Atkinson Hyperlegible"/>
                        </a:rPr>
                        <a:t>-R </a:t>
                      </a:r>
                      <a:r>
                        <a:rPr lang="es-CL" sz="2000" dirty="0" err="1">
                          <a:latin typeface="Atkinson Hyperlegible"/>
                        </a:rPr>
                        <a:t>P.676</a:t>
                      </a:r>
                      <a:r>
                        <a:rPr lang="es-CL" sz="2000" dirty="0">
                          <a:latin typeface="Atkinson Hyperlegible"/>
                        </a:rPr>
                        <a:t>-13 (2022)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>
                          <a:latin typeface="Atkinson Hyperlegible"/>
                        </a:rPr>
                        <a:t>Atenuación atmosférica por oxígeno/vapor de agua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532268116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VHF/UHF (broadcasting / cobertura)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ITU-R P.1546-6 (2019)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>
                          <a:latin typeface="Atkinson Hyperlegible"/>
                        </a:rPr>
                        <a:t>Predicción punto-área (útil en </a:t>
                      </a:r>
                      <a:r>
                        <a:rPr lang="es-ES" sz="2000" dirty="0" err="1">
                          <a:latin typeface="Atkinson Hyperlegible"/>
                        </a:rPr>
                        <a:t>VHF</a:t>
                      </a:r>
                      <a:r>
                        <a:rPr lang="es-ES" sz="2000" dirty="0">
                          <a:latin typeface="Atkinson Hyperlegible"/>
                        </a:rPr>
                        <a:t>/</a:t>
                      </a:r>
                      <a:r>
                        <a:rPr lang="es-ES" sz="2000" dirty="0" err="1">
                          <a:latin typeface="Atkinson Hyperlegible"/>
                        </a:rPr>
                        <a:t>UHF</a:t>
                      </a:r>
                      <a:r>
                        <a:rPr lang="es-ES" sz="2000" dirty="0">
                          <a:latin typeface="Atkinson Hyperlegible"/>
                        </a:rPr>
                        <a:t> y </a:t>
                      </a:r>
                      <a:r>
                        <a:rPr lang="es-ES" sz="2000" dirty="0" err="1">
                          <a:latin typeface="Atkinson Hyperlegible"/>
                        </a:rPr>
                        <a:t>broadcasting</a:t>
                      </a:r>
                      <a:r>
                        <a:rPr lang="es-ES" sz="20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937556573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Lluvia (estadística)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ITU-R P.837-8 (2025)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>
                          <a:latin typeface="Atkinson Hyperlegible"/>
                        </a:rPr>
                        <a:t>Estadísticas de precipitación para modelos de propagación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296601978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b="1">
                          <a:latin typeface="Atkinson Hyperlegible"/>
                        </a:rPr>
                        <a:t>Unidad 2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>
                          <a:latin typeface="Atkinson Hyperlegible"/>
                        </a:rPr>
                        <a:t>Lluvia (atenuación específica)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>
                          <a:latin typeface="Atkinson Hyperlegible"/>
                        </a:rPr>
                        <a:t>ITU-R P.838-3 (vigente)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>
                          <a:latin typeface="Atkinson Hyperlegible"/>
                        </a:rPr>
                        <a:t>Atenuación específica por lluvia (modelo ampliamente usado)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398989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2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4B22C-7DE5-4698-4A0A-8A54F9C30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0A998FE-E794-6D13-F9AD-4259BA71B18A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28BC34A6-E696-F13A-436B-071DC4B4D151}"/>
              </a:ext>
            </a:extLst>
          </p:cNvPr>
          <p:cNvSpPr txBox="1"/>
          <p:nvPr/>
        </p:nvSpPr>
        <p:spPr>
          <a:xfrm>
            <a:off x="1382157" y="-44605"/>
            <a:ext cx="16668771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EXPERIENCIAS RELACIONADAS CON LA UA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2203D74-25CC-2EE1-61BD-AD2261B3F434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630551CC-C636-51AD-5768-8EBBDC3F0972}"/>
              </a:ext>
            </a:extLst>
          </p:cNvPr>
          <p:cNvSpPr txBox="1"/>
          <p:nvPr/>
        </p:nvSpPr>
        <p:spPr>
          <a:xfrm>
            <a:off x="7290781" y="2592021"/>
            <a:ext cx="6769994" cy="1579150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8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ESTÁNDARES EN SISTEMAS DE TRANSMISIÓN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CD2C205-6678-557D-294A-041E7276D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0394"/>
              </p:ext>
            </p:extLst>
          </p:nvPr>
        </p:nvGraphicFramePr>
        <p:xfrm>
          <a:off x="846666" y="3864340"/>
          <a:ext cx="18812934" cy="526832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27428">
                  <a:extLst>
                    <a:ext uri="{9D8B030D-6E8A-4147-A177-3AD203B41FA5}">
                      <a16:colId xmlns:a16="http://schemas.microsoft.com/office/drawing/2014/main" val="46389074"/>
                    </a:ext>
                  </a:extLst>
                </a:gridCol>
                <a:gridCol w="4326706">
                  <a:extLst>
                    <a:ext uri="{9D8B030D-6E8A-4147-A177-3AD203B41FA5}">
                      <a16:colId xmlns:a16="http://schemas.microsoft.com/office/drawing/2014/main" val="2753911347"/>
                    </a:ext>
                  </a:extLst>
                </a:gridCol>
                <a:gridCol w="3899191">
                  <a:extLst>
                    <a:ext uri="{9D8B030D-6E8A-4147-A177-3AD203B41FA5}">
                      <a16:colId xmlns:a16="http://schemas.microsoft.com/office/drawing/2014/main" val="3938703639"/>
                    </a:ext>
                  </a:extLst>
                </a:gridCol>
                <a:gridCol w="9359609">
                  <a:extLst>
                    <a:ext uri="{9D8B030D-6E8A-4147-A177-3AD203B41FA5}">
                      <a16:colId xmlns:a16="http://schemas.microsoft.com/office/drawing/2014/main" val="1809358280"/>
                    </a:ext>
                  </a:extLst>
                </a:gridCol>
              </a:tblGrid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 dirty="0">
                          <a:latin typeface="Atkinson Hyperlegible"/>
                        </a:rPr>
                        <a:t>Unidad 3</a:t>
                      </a:r>
                      <a:endParaRPr lang="es-CL" sz="2400" dirty="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Fibra monomodo (características)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2400" dirty="0" err="1">
                          <a:latin typeface="Atkinson Hyperlegible"/>
                        </a:rPr>
                        <a:t>ITU</a:t>
                      </a:r>
                      <a:r>
                        <a:rPr lang="fr-FR" sz="2400" dirty="0">
                          <a:latin typeface="Atkinson Hyperlegible"/>
                        </a:rPr>
                        <a:t>-T </a:t>
                      </a:r>
                      <a:r>
                        <a:rPr lang="fr-FR" sz="2400" dirty="0" err="1">
                          <a:latin typeface="Atkinson Hyperlegible"/>
                        </a:rPr>
                        <a:t>G.652</a:t>
                      </a:r>
                      <a:r>
                        <a:rPr lang="fr-FR" sz="2400" dirty="0">
                          <a:latin typeface="Atkinson Hyperlegible"/>
                        </a:rPr>
                        <a:t> (</a:t>
                      </a:r>
                      <a:r>
                        <a:rPr lang="fr-FR" sz="2400" dirty="0" err="1">
                          <a:latin typeface="Atkinson Hyperlegible"/>
                        </a:rPr>
                        <a:t>rev</a:t>
                      </a:r>
                      <a:r>
                        <a:rPr lang="fr-FR" sz="2400" dirty="0">
                          <a:latin typeface="Atkinson Hyperlegible"/>
                        </a:rPr>
                        <a:t>. 2024)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latin typeface="Atkinson Hyperlegible"/>
                        </a:rPr>
                        <a:t>Parámetros de fibra monomodo (base para diseño)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995008535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 dirty="0">
                          <a:latin typeface="Atkinson Hyperlegible"/>
                        </a:rPr>
                        <a:t>Unidad 3</a:t>
                      </a:r>
                      <a:endParaRPr lang="es-CL" sz="2400" dirty="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>
                          <a:latin typeface="Atkinson Hyperlegible"/>
                        </a:rPr>
                        <a:t>Ensayos de fibra (métodos)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IEC 60793 (serie)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latin typeface="Atkinson Hyperlegible"/>
                        </a:rPr>
                        <a:t>Métodos de medición/ensayo de fibras ópticas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4168043724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3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>
                          <a:latin typeface="Atkinson Hyperlegible"/>
                        </a:rPr>
                        <a:t>Ensayos de cable óptico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>
                          <a:latin typeface="Atkinson Hyperlegible"/>
                        </a:rPr>
                        <a:t>IEC 60794 (serie)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latin typeface="Atkinson Hyperlegible"/>
                        </a:rPr>
                        <a:t>Métodos de ensayo para cables de fibra óptica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149884479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3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>
                          <a:latin typeface="Atkinson Hyperlegible"/>
                        </a:rPr>
                        <a:t>WDM (grillas </a:t>
                      </a:r>
                      <a:r>
                        <a:rPr lang="es-CL" sz="2400" dirty="0" err="1">
                          <a:latin typeface="Atkinson Hyperlegible"/>
                        </a:rPr>
                        <a:t>DWDM</a:t>
                      </a:r>
                      <a:r>
                        <a:rPr lang="es-CL" sz="24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ITU-T G.694.1 (2020)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latin typeface="Atkinson Hyperlegible"/>
                        </a:rPr>
                        <a:t>Grillas espectrales/frecuenciales para DWDM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163020913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3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 err="1">
                          <a:latin typeface="Atkinson Hyperlegible"/>
                        </a:rPr>
                        <a:t>OTN</a:t>
                      </a:r>
                      <a:r>
                        <a:rPr lang="es-CL" sz="2400" dirty="0">
                          <a:latin typeface="Atkinson Hyperlegible"/>
                        </a:rPr>
                        <a:t> (transporte óptico)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ITU-T G.709 (2025)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Interfaces/encapsulación de redes de transporte óptico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3007421634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4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SDN (control programable)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>
                          <a:latin typeface="Atkinson Hyperlegible"/>
                        </a:rPr>
                        <a:t>ONF</a:t>
                      </a:r>
                      <a:r>
                        <a:rPr lang="en-US" sz="2400" dirty="0">
                          <a:latin typeface="Atkinson Hyperlegible"/>
                        </a:rPr>
                        <a:t> TS-025 — OpenFlow Switch Spec </a:t>
                      </a:r>
                      <a:r>
                        <a:rPr lang="en-US" sz="2400" dirty="0" err="1">
                          <a:latin typeface="Atkinson Hyperlegible"/>
                        </a:rPr>
                        <a:t>v1.5.1</a:t>
                      </a:r>
                      <a:endParaRPr lang="en-US" sz="2400" dirty="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Base conceptual/operativa para OpenFlow en SDN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201555214"/>
                  </a:ext>
                </a:extLst>
              </a:tr>
              <a:tr h="27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4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OpenStack (plataforma)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 err="1">
                          <a:latin typeface="Atkinson Hyperlegible"/>
                        </a:rPr>
                        <a:t>OpenStack</a:t>
                      </a:r>
                      <a:r>
                        <a:rPr lang="es-CL" sz="2400" dirty="0">
                          <a:latin typeface="Atkinson Hyperlegible"/>
                        </a:rPr>
                        <a:t> </a:t>
                      </a:r>
                      <a:r>
                        <a:rPr lang="es-CL" sz="2400" dirty="0" err="1">
                          <a:latin typeface="Atkinson Hyperlegible"/>
                        </a:rPr>
                        <a:t>Documentation</a:t>
                      </a:r>
                      <a:r>
                        <a:rPr lang="es-CL" sz="2400" dirty="0">
                          <a:latin typeface="Atkinson Hyperlegible"/>
                        </a:rPr>
                        <a:t> (oficial)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latin typeface="Atkinson Hyperlegible"/>
                        </a:rPr>
                        <a:t>Referencia práctica para infraestructura/servicios tipo cloud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500577386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4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IP (paquetes)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 err="1">
                          <a:latin typeface="Atkinson Hyperlegible"/>
                        </a:rPr>
                        <a:t>IETF</a:t>
                      </a:r>
                      <a:r>
                        <a:rPr lang="es-CL" sz="2400" dirty="0">
                          <a:latin typeface="Atkinson Hyperlegible"/>
                        </a:rPr>
                        <a:t> RFC 8200 (</a:t>
                      </a:r>
                      <a:r>
                        <a:rPr lang="es-CL" sz="2400" dirty="0" err="1">
                          <a:latin typeface="Atkinson Hyperlegible"/>
                        </a:rPr>
                        <a:t>IPv6</a:t>
                      </a:r>
                      <a:r>
                        <a:rPr lang="es-CL" sz="24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2400" dirty="0" err="1">
                          <a:latin typeface="Atkinson Hyperlegible"/>
                        </a:rPr>
                        <a:t>Estándar</a:t>
                      </a:r>
                      <a:r>
                        <a:rPr lang="pt-BR" sz="2400" dirty="0">
                          <a:latin typeface="Atkinson Hyperlegible"/>
                        </a:rPr>
                        <a:t> principal </a:t>
                      </a:r>
                      <a:r>
                        <a:rPr lang="pt-BR" sz="2400" dirty="0" err="1">
                          <a:latin typeface="Atkinson Hyperlegible"/>
                        </a:rPr>
                        <a:t>IPv6</a:t>
                      </a:r>
                      <a:r>
                        <a:rPr lang="pt-BR" sz="2400" dirty="0">
                          <a:latin typeface="Atkinson Hyperlegible"/>
                        </a:rPr>
                        <a:t> para </a:t>
                      </a:r>
                      <a:r>
                        <a:rPr lang="pt-BR" sz="2400" dirty="0" err="1">
                          <a:latin typeface="Atkinson Hyperlegible"/>
                        </a:rPr>
                        <a:t>arquitectura</a:t>
                      </a:r>
                      <a:r>
                        <a:rPr lang="pt-BR" sz="2400" dirty="0">
                          <a:latin typeface="Atkinson Hyperlegible"/>
                        </a:rPr>
                        <a:t> IP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642907597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4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LTE (red móvil)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3GPP “36 series” (LTE / E-UTRA/E-UTRAN)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 dirty="0">
                          <a:latin typeface="Atkinson Hyperlegible"/>
                        </a:rPr>
                        <a:t>Especificaciones </a:t>
                      </a:r>
                      <a:r>
                        <a:rPr lang="es-ES" sz="2400" dirty="0" err="1">
                          <a:latin typeface="Atkinson Hyperlegible"/>
                        </a:rPr>
                        <a:t>LTE</a:t>
                      </a:r>
                      <a:r>
                        <a:rPr lang="es-ES" sz="2400" dirty="0">
                          <a:latin typeface="Atkinson Hyperlegible"/>
                        </a:rPr>
                        <a:t> (para integración </a:t>
                      </a:r>
                      <a:r>
                        <a:rPr lang="es-ES" sz="2400" dirty="0" err="1">
                          <a:latin typeface="Atkinson Hyperlegible"/>
                        </a:rPr>
                        <a:t>SDMN</a:t>
                      </a:r>
                      <a:r>
                        <a:rPr lang="es-ES" sz="2400" dirty="0">
                          <a:latin typeface="Atkinson Hyperlegible"/>
                        </a:rPr>
                        <a:t>/</a:t>
                      </a:r>
                      <a:r>
                        <a:rPr lang="es-ES" sz="2400" dirty="0" err="1">
                          <a:latin typeface="Atkinson Hyperlegible"/>
                        </a:rPr>
                        <a:t>LTE</a:t>
                      </a:r>
                      <a:r>
                        <a:rPr lang="es-ES" sz="24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1347167167"/>
                  </a:ext>
                </a:extLst>
              </a:tr>
              <a:tr h="21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5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Camino más corto (routing)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IETF RFC 2328 (OSPFv2)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 dirty="0">
                          <a:latin typeface="Atkinson Hyperlegible"/>
                        </a:rPr>
                        <a:t>Ejemplo real de “camino más corto” en redes IP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4284891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b="1">
                          <a:latin typeface="Atkinson Hyperlegible"/>
                        </a:rPr>
                        <a:t>Unidad 5</a:t>
                      </a:r>
                      <a:endParaRPr lang="es-CL" sz="2400">
                        <a:latin typeface="Atkinson Hyperlegible"/>
                      </a:endParaRP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 dirty="0" err="1">
                          <a:latin typeface="Atkinson Hyperlegible"/>
                        </a:rPr>
                        <a:t>Multicast</a:t>
                      </a:r>
                      <a:r>
                        <a:rPr lang="es-CL" sz="2400" dirty="0">
                          <a:latin typeface="Atkinson Hyperlegible"/>
                        </a:rPr>
                        <a:t> (</a:t>
                      </a:r>
                      <a:r>
                        <a:rPr lang="es-CL" sz="2400" dirty="0" err="1">
                          <a:latin typeface="Atkinson Hyperlegible"/>
                        </a:rPr>
                        <a:t>routing</a:t>
                      </a:r>
                      <a:r>
                        <a:rPr lang="es-CL" sz="24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400">
                          <a:latin typeface="Atkinson Hyperlegible"/>
                        </a:rPr>
                        <a:t>IETF RFC 7761 (PIM-SM)</a:t>
                      </a:r>
                    </a:p>
                  </a:txBody>
                  <a:tcPr marL="13427" marR="13427" marT="6713" marB="67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 dirty="0">
                          <a:latin typeface="Atkinson Hyperlegible"/>
                        </a:rPr>
                        <a:t>Estándar de enrutamiento </a:t>
                      </a:r>
                      <a:r>
                        <a:rPr lang="es-ES" sz="2400" dirty="0" err="1">
                          <a:latin typeface="Atkinson Hyperlegible"/>
                        </a:rPr>
                        <a:t>multicast</a:t>
                      </a:r>
                      <a:r>
                        <a:rPr lang="es-ES" sz="2400" dirty="0">
                          <a:latin typeface="Atkinson Hyperlegible"/>
                        </a:rPr>
                        <a:t> (conceptos de </a:t>
                      </a:r>
                      <a:r>
                        <a:rPr lang="es-ES" sz="2400" dirty="0" err="1">
                          <a:latin typeface="Atkinson Hyperlegible"/>
                        </a:rPr>
                        <a:t>multicast</a:t>
                      </a:r>
                      <a:r>
                        <a:rPr lang="es-ES" sz="2400" dirty="0">
                          <a:latin typeface="Atkinson Hyperlegible"/>
                        </a:rPr>
                        <a:t>)</a:t>
                      </a:r>
                    </a:p>
                  </a:txBody>
                  <a:tcPr marL="13427" marR="13427" marT="6713" marB="6713" anchor="ctr"/>
                </a:tc>
                <a:extLst>
                  <a:ext uri="{0D108BD9-81ED-4DB2-BD59-A6C34878D82A}">
                    <a16:rowId xmlns:a16="http://schemas.microsoft.com/office/drawing/2014/main" val="253726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88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58959-522B-5D47-B460-7FCADEB8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B4C6357-3F65-B429-39A3-F677A01B6700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69005DBF-0830-3BA6-EA79-B7D5DCFAF094}"/>
              </a:ext>
            </a:extLst>
          </p:cNvPr>
          <p:cNvSpPr txBox="1"/>
          <p:nvPr/>
        </p:nvSpPr>
        <p:spPr>
          <a:xfrm>
            <a:off x="1382157" y="-44605"/>
            <a:ext cx="16668771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EXPERIENCIAS RELACIONADAS CON LA UA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932834C-78D5-60B4-493C-6FD4185F3375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2" name="object 3">
            <a:extLst>
              <a:ext uri="{FF2B5EF4-FFF2-40B4-BE49-F238E27FC236}">
                <a16:creationId xmlns:a16="http://schemas.microsoft.com/office/drawing/2014/main" id="{24F59730-1156-4816-9C0F-E075E57ECAE9}"/>
              </a:ext>
            </a:extLst>
          </p:cNvPr>
          <p:cNvSpPr txBox="1"/>
          <p:nvPr/>
        </p:nvSpPr>
        <p:spPr>
          <a:xfrm>
            <a:off x="7290781" y="2592021"/>
            <a:ext cx="6769994" cy="1579150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8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ESTÁNDARES EN SISTEMAS DE TRANSMISIÓN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785787C4-2AD1-8687-D652-F8D9C878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22" y="3563963"/>
            <a:ext cx="11659180" cy="70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3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81627E-945E-922A-A8C8-DEDA2C7AC933}"/>
              </a:ext>
            </a:extLst>
          </p:cNvPr>
          <p:cNvSpPr txBox="1">
            <a:spLocks/>
          </p:cNvSpPr>
          <p:nvPr/>
        </p:nvSpPr>
        <p:spPr>
          <a:xfrm>
            <a:off x="8375650" y="2869622"/>
            <a:ext cx="10591799" cy="697605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46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1. </a:t>
            </a:r>
            <a:r>
              <a:rPr lang="es-MX" sz="3200" b="1" dirty="0">
                <a:latin typeface="Atkinson Hyperlegible" pitchFamily="2" charset="77"/>
              </a:rPr>
              <a:t>OBJETIVO DE LA UNIDAD DE APRENDIZAJE.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2. PRESENTACIÓN PROFESOR Y ALUMNOS.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3. CONOCIMIENTO DE LA UA.</a:t>
            </a:r>
          </a:p>
          <a:p>
            <a:pPr marL="0" indent="0">
              <a:buNone/>
            </a:pPr>
            <a:endParaRPr lang="es-CL" sz="3200" b="1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4. </a:t>
            </a:r>
            <a:r>
              <a:rPr lang="es-MX" sz="3200" b="1" dirty="0">
                <a:latin typeface="Atkinson Hyperlegible" pitchFamily="2" charset="77"/>
              </a:rPr>
              <a:t>EVALUACIÓN DIAGNOSTICO.</a:t>
            </a: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5. </a:t>
            </a:r>
            <a:r>
              <a:rPr lang="es-MX" sz="3200" b="1" dirty="0">
                <a:latin typeface="Atkinson Hyperlegible" pitchFamily="2" charset="77"/>
              </a:rPr>
              <a:t>EXPERIENCIAS REFERENTES A LA UA.</a:t>
            </a: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6. </a:t>
            </a:r>
            <a:r>
              <a:rPr lang="es-MX" sz="3200" b="1" dirty="0">
                <a:latin typeface="Atkinson Hyperlegible" pitchFamily="2" charset="77"/>
              </a:rPr>
              <a:t>CONSULTAS.</a:t>
            </a: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endParaRPr lang="es-CL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CL" sz="3200" dirty="0"/>
          </a:p>
          <a:p>
            <a:endParaRPr lang="es-CL" sz="32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F8EB62E-9478-2731-9162-83AA65AA10D2}"/>
              </a:ext>
            </a:extLst>
          </p:cNvPr>
          <p:cNvSpPr txBox="1"/>
          <p:nvPr/>
        </p:nvSpPr>
        <p:spPr>
          <a:xfrm>
            <a:off x="8375650" y="24840"/>
            <a:ext cx="8610595" cy="14825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TEMARIO</a:t>
            </a:r>
            <a:endParaRPr lang="es-CL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0913B85-DB62-6753-27C9-B93610CCB519}"/>
              </a:ext>
            </a:extLst>
          </p:cNvPr>
          <p:cNvCxnSpPr>
            <a:cxnSpLocks/>
          </p:cNvCxnSpPr>
          <p:nvPr/>
        </p:nvCxnSpPr>
        <p:spPr>
          <a:xfrm>
            <a:off x="80708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C:\Users\FHidalgoP\Downloads\WhatsApp Image 2025-03-12 at 14.35.36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8" r="43683" b="714"/>
          <a:stretch/>
        </p:blipFill>
        <p:spPr bwMode="auto">
          <a:xfrm>
            <a:off x="0" y="0"/>
            <a:ext cx="7308850" cy="104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646D-F1DB-E97D-829D-69B9B67B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D17AEDE-B4EF-54CB-4401-96E8E530088F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DD1041-0AC1-61DE-C99D-410E179D379E}"/>
              </a:ext>
            </a:extLst>
          </p:cNvPr>
          <p:cNvSpPr txBox="1"/>
          <p:nvPr/>
        </p:nvSpPr>
        <p:spPr>
          <a:xfrm>
            <a:off x="1382157" y="-44605"/>
            <a:ext cx="16668771" cy="1470980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kern="100" dirty="0">
                <a:effectLst/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CONSULTAS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4" name="5 Rectángulo">
            <a:extLst>
              <a:ext uri="{FF2B5EF4-FFF2-40B4-BE49-F238E27FC236}">
                <a16:creationId xmlns:a16="http://schemas.microsoft.com/office/drawing/2014/main" id="{977BA102-C8EF-54A9-EEE1-6C0F4CA5B485}"/>
              </a:ext>
            </a:extLst>
          </p:cNvPr>
          <p:cNvSpPr/>
          <p:nvPr/>
        </p:nvSpPr>
        <p:spPr>
          <a:xfrm>
            <a:off x="4801537" y="2765816"/>
            <a:ext cx="14141839" cy="684867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92D050"/>
                </a:solidFill>
                <a:latin typeface="Atkinson Hyperlegible"/>
                <a:cs typeface="Times New Roman"/>
              </a:rPr>
              <a:t>¿QUÉ DEBO APRENDER?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92D05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92D05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FF0000"/>
                </a:solidFill>
                <a:latin typeface="Atkinson Hyperlegible"/>
                <a:cs typeface="Times New Roman"/>
              </a:rPr>
              <a:t>¿QUÉ QUIERO APRENDER?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FF000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FF000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7030A0"/>
                </a:solidFill>
                <a:latin typeface="Atkinson Hyperlegible"/>
                <a:cs typeface="Times New Roman"/>
              </a:rPr>
              <a:t>¿QUÉ ES LO QUE ME SIRVE?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F4A2ED3-958A-F2DF-28A2-40B4B0633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28357"/>
              </p:ext>
            </p:extLst>
          </p:nvPr>
        </p:nvGraphicFramePr>
        <p:xfrm>
          <a:off x="878027" y="1903817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pic>
        <p:nvPicPr>
          <p:cNvPr id="8" name="Gráfico 7" descr="Aspiración contorno">
            <a:extLst>
              <a:ext uri="{FF2B5EF4-FFF2-40B4-BE49-F238E27FC236}">
                <a16:creationId xmlns:a16="http://schemas.microsoft.com/office/drawing/2014/main" id="{386DD38B-08B1-2A13-7ACB-08FA26A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359" y="5146735"/>
            <a:ext cx="2498912" cy="2498912"/>
          </a:xfrm>
          <a:prstGeom prst="rect">
            <a:avLst/>
          </a:prstGeom>
        </p:spPr>
      </p:pic>
      <p:pic>
        <p:nvPicPr>
          <p:cNvPr id="9" name="Gráfico 8" descr="Objetivo con relleno sólido">
            <a:extLst>
              <a:ext uri="{FF2B5EF4-FFF2-40B4-BE49-F238E27FC236}">
                <a16:creationId xmlns:a16="http://schemas.microsoft.com/office/drawing/2014/main" id="{C553B735-D1AF-8F53-9AE1-F8473B79A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0429" y="2645949"/>
            <a:ext cx="1561108" cy="1561108"/>
          </a:xfrm>
          <a:prstGeom prst="rect">
            <a:avLst/>
          </a:prstGeom>
        </p:spPr>
      </p:pic>
      <p:pic>
        <p:nvPicPr>
          <p:cNvPr id="11" name="Gráfico 10" descr="Signo de interrogación con relleno sólido">
            <a:extLst>
              <a:ext uri="{FF2B5EF4-FFF2-40B4-BE49-F238E27FC236}">
                <a16:creationId xmlns:a16="http://schemas.microsoft.com/office/drawing/2014/main" id="{2CB37CDA-DE77-F8BD-D5A1-21445668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8735" y="8290714"/>
            <a:ext cx="1278567" cy="1278567"/>
          </a:xfrm>
          <a:prstGeom prst="rect">
            <a:avLst/>
          </a:prstGeom>
        </p:spPr>
      </p:pic>
      <p:pic>
        <p:nvPicPr>
          <p:cNvPr id="12" name="Gráfico 11" descr="Bocadillo de pensamiento contorno">
            <a:extLst>
              <a:ext uri="{FF2B5EF4-FFF2-40B4-BE49-F238E27FC236}">
                <a16:creationId xmlns:a16="http://schemas.microsoft.com/office/drawing/2014/main" id="{D7E2365B-3CBD-B943-0496-C76C2C64C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8359" y="7845902"/>
            <a:ext cx="2498912" cy="24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37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E02B9-EA61-B724-86FF-88F84748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0FCF618F-7E6E-94DB-387A-84F2016E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FHidalgoP\Downloads\Diapositiva1_portada3 (1).jpg">
            <a:extLst>
              <a:ext uri="{FF2B5EF4-FFF2-40B4-BE49-F238E27FC236}">
                <a16:creationId xmlns:a16="http://schemas.microsoft.com/office/drawing/2014/main" id="{A7C27BC0-C5F5-677A-C0FD-C80D0C29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4162"/>
            <a:ext cx="20112192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73BAEAB-F5DF-6E9F-E933-68060E9B7E0F}"/>
              </a:ext>
            </a:extLst>
          </p:cNvPr>
          <p:cNvSpPr txBox="1"/>
          <p:nvPr/>
        </p:nvSpPr>
        <p:spPr>
          <a:xfrm>
            <a:off x="831850" y="8161793"/>
            <a:ext cx="18564837" cy="22238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349884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0" b="1" kern="1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SISTEMAS DE TRANSMISIÓN</a:t>
            </a:r>
            <a:endParaRPr lang="es-CL" sz="6000" b="1" kern="1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b="1" kern="1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CAP. JACOB BARQUI PÉREZ</a:t>
            </a:r>
            <a:endParaRPr lang="es-CL" sz="2400" b="1" kern="1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2BD7AF8A-199B-B386-2989-3AFBFF724404}"/>
              </a:ext>
            </a:extLst>
          </p:cNvPr>
          <p:cNvSpPr txBox="1"/>
          <p:nvPr/>
        </p:nvSpPr>
        <p:spPr>
          <a:xfrm>
            <a:off x="17637126" y="1937258"/>
            <a:ext cx="205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s-CL" sz="2000" b="1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FEB, 2026</a:t>
            </a:r>
            <a:endParaRPr lang="es-CL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DC807EC9-9D52-7C43-CC8D-85FA06754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15" y="168276"/>
            <a:ext cx="1468072" cy="160020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B24191BE-31B1-4B8B-8F0D-9EE4E03ED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7" y="-366510"/>
            <a:ext cx="1632386" cy="19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7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6BDD0DA-35A7-19FD-C84B-195C6F463A82}"/>
              </a:ext>
            </a:extLst>
          </p:cNvPr>
          <p:cNvSpPr txBox="1"/>
          <p:nvPr/>
        </p:nvSpPr>
        <p:spPr>
          <a:xfrm>
            <a:off x="7766631" y="6036368"/>
            <a:ext cx="4523423" cy="406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" sz="1649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4B6FE4-EB02-E344-53F4-F643E93825FE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D695D3-82B4-0843-C646-1FDE68CDAE13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5046BAD-E947-0AA8-2542-40931267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93712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8" name="5 Rectángulo">
            <a:extLst>
              <a:ext uri="{FF2B5EF4-FFF2-40B4-BE49-F238E27FC236}">
                <a16:creationId xmlns:a16="http://schemas.microsoft.com/office/drawing/2014/main" id="{AC5A5358-5A9B-B423-3443-E2F3ABECD712}"/>
              </a:ext>
            </a:extLst>
          </p:cNvPr>
          <p:cNvSpPr/>
          <p:nvPr/>
        </p:nvSpPr>
        <p:spPr>
          <a:xfrm>
            <a:off x="846666" y="3316256"/>
            <a:ext cx="7653867" cy="29091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effectLst/>
                <a:latin typeface="Atkinson Hyperlegible"/>
                <a:ea typeface="Times New Roman" panose="02020603050405020304" pitchFamily="18" charset="0"/>
              </a:rPr>
              <a:t>Aplicar conocimientos en los distintos medios de transmisión físicos y guiados de </a:t>
            </a:r>
          </a:p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effectLst/>
                <a:latin typeface="Atkinson Hyperlegible"/>
                <a:ea typeface="Times New Roman" panose="02020603050405020304" pitchFamily="18" charset="0"/>
              </a:rPr>
              <a:t>redes de transmisión.</a:t>
            </a:r>
            <a:endParaRPr lang="es-CL" sz="3200" b="1" dirty="0">
              <a:latin typeface="Atkinson Hyperlegible"/>
              <a:cs typeface="Times New Roman" pitchFamily="18" charset="0"/>
            </a:endParaRPr>
          </a:p>
        </p:txBody>
      </p:sp>
      <p:pic>
        <p:nvPicPr>
          <p:cNvPr id="2054" name="Picture 6" descr="Cómo funciona un conector de fibra óptica - Exposición - Focc Technology  Co., Ltd">
            <a:extLst>
              <a:ext uri="{FF2B5EF4-FFF2-40B4-BE49-F238E27FC236}">
                <a16:creationId xmlns:a16="http://schemas.microsoft.com/office/drawing/2014/main" id="{0E0CC03A-4C48-3252-B353-458D3BE4D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969" y="2997364"/>
            <a:ext cx="4074634" cy="503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é Topologías de Red Existen">
            <a:extLst>
              <a:ext uri="{FF2B5EF4-FFF2-40B4-BE49-F238E27FC236}">
                <a16:creationId xmlns:a16="http://schemas.microsoft.com/office/drawing/2014/main" id="{8F3833C3-0150-146D-7061-E3C39029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98" y="3049332"/>
            <a:ext cx="6062274" cy="6820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des por Medios No Guiados – Herramientas Tecnológicas">
            <a:extLst>
              <a:ext uri="{FF2B5EF4-FFF2-40B4-BE49-F238E27FC236}">
                <a16:creationId xmlns:a16="http://schemas.microsoft.com/office/drawing/2014/main" id="{6B114107-2BA0-8A26-35AF-3B03D636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4" y="7416455"/>
            <a:ext cx="6055369" cy="3027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ipos-de-cable-red-">
            <a:extLst>
              <a:ext uri="{FF2B5EF4-FFF2-40B4-BE49-F238E27FC236}">
                <a16:creationId xmlns:a16="http://schemas.microsoft.com/office/drawing/2014/main" id="{0DADB60D-8609-A6A6-C7D1-9EF835B2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14" y="7383944"/>
            <a:ext cx="3956946" cy="2230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8034206-837D-C333-5695-2E829BF0D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932" y="2912254"/>
            <a:ext cx="11010014" cy="7519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7263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8161-E743-BE49-064B-CB7D07D7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1DF841-C4F9-3803-3EC3-7ADDE2C2B736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A41CF5-6C7A-894F-1885-A65049BB8B4B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TAREA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6449262-7CDF-1227-ADD1-26187FBF2C46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8" name="5 Rectángulo">
            <a:extLst>
              <a:ext uri="{FF2B5EF4-FFF2-40B4-BE49-F238E27FC236}">
                <a16:creationId xmlns:a16="http://schemas.microsoft.com/office/drawing/2014/main" id="{BB1A79F7-0E03-99C9-7F6F-A149134A742D}"/>
              </a:ext>
            </a:extLst>
          </p:cNvPr>
          <p:cNvSpPr/>
          <p:nvPr/>
        </p:nvSpPr>
        <p:spPr>
          <a:xfrm>
            <a:off x="846666" y="3316256"/>
            <a:ext cx="7653867" cy="29091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latin typeface="Atkinson Hyperlegible"/>
              </a:rPr>
              <a:t>Analizar sistemas transmisión desde los fundamentos que sustentan las tecnologías de la aplicación militar. </a:t>
            </a:r>
            <a:endParaRPr lang="es-CL" sz="3200" b="1" dirty="0">
              <a:latin typeface="Atkinson Hyperlegible"/>
              <a:cs typeface="Times New Roman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0472D1-4E4B-226B-3FB0-F6851B1F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14" y="3243258"/>
            <a:ext cx="8748150" cy="7190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1182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51B1-2380-EAA3-522C-C9153F8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0A7AD0-808B-F2F0-1A64-D80879603938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DF1386-B050-7714-150D-67856E0AD2D5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13B295C-9786-9951-4BDB-1444AF308096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6" name="5 Rectángulo">
            <a:extLst>
              <a:ext uri="{FF2B5EF4-FFF2-40B4-BE49-F238E27FC236}">
                <a16:creationId xmlns:a16="http://schemas.microsoft.com/office/drawing/2014/main" id="{B0F417D9-033E-D5F5-9726-8037B9002420}"/>
              </a:ext>
            </a:extLst>
          </p:cNvPr>
          <p:cNvSpPr/>
          <p:nvPr/>
        </p:nvSpPr>
        <p:spPr>
          <a:xfrm>
            <a:off x="1696951" y="3795530"/>
            <a:ext cx="17775273" cy="184358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742950" indent="-742950" algn="just">
              <a:lnSpc>
                <a:spcPct val="150000"/>
              </a:lnSpc>
              <a:buAutoNum type="arabicPeriod"/>
              <a:defRPr/>
            </a:pPr>
            <a:r>
              <a:rPr lang="es-ES" sz="4000" b="1" dirty="0">
                <a:effectLst/>
                <a:latin typeface="Atkinson Hyperlegible"/>
                <a:ea typeface="Times New Roman" panose="02020603050405020304" pitchFamily="18" charset="0"/>
              </a:rPr>
              <a:t>Introducción a los sistemas de transmisión.</a:t>
            </a:r>
          </a:p>
          <a:p>
            <a:pPr algn="just">
              <a:lnSpc>
                <a:spcPct val="150000"/>
              </a:lnSpc>
              <a:defRPr/>
            </a:pP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1.1. Descripción general de los distintos medios físicos de transmisión.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E4BD31-0C5E-EFE9-1AA1-3F00F2CADD93}"/>
              </a:ext>
            </a:extLst>
          </p:cNvPr>
          <p:cNvSpPr txBox="1"/>
          <p:nvPr/>
        </p:nvSpPr>
        <p:spPr>
          <a:xfrm>
            <a:off x="8917065" y="2889315"/>
            <a:ext cx="3113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CONTENIDOS</a:t>
            </a:r>
            <a:endParaRPr lang="es-CL" sz="4000" dirty="0"/>
          </a:p>
        </p:txBody>
      </p:sp>
      <p:sp>
        <p:nvSpPr>
          <p:cNvPr id="14" name="Marcador de número de diapositiva 1">
            <a:extLst>
              <a:ext uri="{FF2B5EF4-FFF2-40B4-BE49-F238E27FC236}">
                <a16:creationId xmlns:a16="http://schemas.microsoft.com/office/drawing/2014/main" id="{52EEEA47-11D0-9A27-8331-6389403D15CF}"/>
              </a:ext>
            </a:extLst>
          </p:cNvPr>
          <p:cNvSpPr txBox="1">
            <a:spLocks/>
          </p:cNvSpPr>
          <p:nvPr/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>
            <a:defPPr lvl="0">
              <a:defRPr lang="es-CL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32770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12CB-5EDE-DEA3-507C-857D5B1B9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4DF2E6-9522-A84D-6A12-0B6361BF0EBF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6163DE2-117D-53DF-317C-57326A66BC1A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 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42338D8-78D1-58E8-0478-411C04D73BC9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7" name="5 Rectángulo">
            <a:extLst>
              <a:ext uri="{FF2B5EF4-FFF2-40B4-BE49-F238E27FC236}">
                <a16:creationId xmlns:a16="http://schemas.microsoft.com/office/drawing/2014/main" id="{85CA3805-3063-2B00-38AD-DEE03719DDBA}"/>
              </a:ext>
            </a:extLst>
          </p:cNvPr>
          <p:cNvSpPr/>
          <p:nvPr/>
        </p:nvSpPr>
        <p:spPr>
          <a:xfrm>
            <a:off x="846666" y="3474151"/>
            <a:ext cx="18812934" cy="93936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D</a:t>
            </a:r>
            <a:r>
              <a:rPr lang="es-ES" sz="3200" dirty="0">
                <a:effectLst/>
                <a:latin typeface="Atkinson Hyperlegible"/>
                <a:ea typeface="Times New Roman" panose="02020603050405020304" pitchFamily="18" charset="0"/>
              </a:rPr>
              <a:t>escribir los distintos medios físicos de transmisión.</a:t>
            </a:r>
            <a:endParaRPr lang="es-CL" sz="3200" dirty="0">
              <a:latin typeface="Atkinson Hyperlegible"/>
              <a:cs typeface="Times New Roman" pitchFamily="18" charset="0"/>
            </a:endParaRPr>
          </a:p>
        </p:txBody>
      </p:sp>
      <p:sp>
        <p:nvSpPr>
          <p:cNvPr id="9" name="5 Rectángulo">
            <a:extLst>
              <a:ext uri="{FF2B5EF4-FFF2-40B4-BE49-F238E27FC236}">
                <a16:creationId xmlns:a16="http://schemas.microsoft.com/office/drawing/2014/main" id="{5EFC2C6C-5B5A-86E1-571C-0CF1316F5491}"/>
              </a:ext>
            </a:extLst>
          </p:cNvPr>
          <p:cNvSpPr/>
          <p:nvPr/>
        </p:nvSpPr>
        <p:spPr>
          <a:xfrm>
            <a:off x="974419" y="5254698"/>
            <a:ext cx="17486443" cy="93936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Identificar los distintos medios físicos de transmisión.</a:t>
            </a:r>
            <a:endParaRPr lang="es-CL" sz="3200" dirty="0">
              <a:latin typeface="Atkinson Hyperlegible"/>
              <a:cs typeface="Times New Roman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D202177-7B03-D432-2B87-5120F6E74927}"/>
              </a:ext>
            </a:extLst>
          </p:cNvPr>
          <p:cNvSpPr txBox="1"/>
          <p:nvPr/>
        </p:nvSpPr>
        <p:spPr>
          <a:xfrm>
            <a:off x="846666" y="3271329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</a:t>
            </a:r>
            <a:endParaRPr lang="es-CL" sz="4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2E018B-E44B-4984-020C-3C3C6D517FAD}"/>
              </a:ext>
            </a:extLst>
          </p:cNvPr>
          <p:cNvSpPr txBox="1"/>
          <p:nvPr/>
        </p:nvSpPr>
        <p:spPr>
          <a:xfrm>
            <a:off x="846665" y="4778771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TAREA ASOCIADA</a:t>
            </a:r>
            <a:endParaRPr lang="es-CL" sz="4000" dirty="0"/>
          </a:p>
        </p:txBody>
      </p:sp>
      <p:sp>
        <p:nvSpPr>
          <p:cNvPr id="12" name="5 Rectángulo">
            <a:extLst>
              <a:ext uri="{FF2B5EF4-FFF2-40B4-BE49-F238E27FC236}">
                <a16:creationId xmlns:a16="http://schemas.microsoft.com/office/drawing/2014/main" id="{1F2D30D7-1206-29C4-91A5-D2061D510FC8}"/>
              </a:ext>
            </a:extLst>
          </p:cNvPr>
          <p:cNvSpPr/>
          <p:nvPr/>
        </p:nvSpPr>
        <p:spPr>
          <a:xfrm>
            <a:off x="974418" y="7157079"/>
            <a:ext cx="17486443" cy="93936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dirty="0"/>
              <a:t>Identifica los distintos medios físicos de transmisión.</a:t>
            </a:r>
            <a:endParaRPr lang="es-CL" sz="3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C49A78-4351-8486-420C-37816BE77A90}"/>
              </a:ext>
            </a:extLst>
          </p:cNvPr>
          <p:cNvSpPr txBox="1"/>
          <p:nvPr/>
        </p:nvSpPr>
        <p:spPr>
          <a:xfrm>
            <a:off x="846665" y="6693645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REQUERIMIENTO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358740191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8D25-85D9-E04C-486C-47D90C11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A0F57B8-3A8B-5EB4-1FE2-C04A71699F61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290603-0D84-307D-6C66-78F87FE24653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85B39AF-3E5A-2636-A904-4956C3E8C2CB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14" name="Marcador de número de diapositiva 1">
            <a:extLst>
              <a:ext uri="{FF2B5EF4-FFF2-40B4-BE49-F238E27FC236}">
                <a16:creationId xmlns:a16="http://schemas.microsoft.com/office/drawing/2014/main" id="{D2CF2888-6C70-521D-1E85-724AFFDC56A4}"/>
              </a:ext>
            </a:extLst>
          </p:cNvPr>
          <p:cNvSpPr txBox="1">
            <a:spLocks/>
          </p:cNvSpPr>
          <p:nvPr/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>
            <a:defPPr lvl="0">
              <a:defRPr lang="es-CL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s-CL" smtClean="0"/>
              <a:pPr/>
              <a:t>7</a:t>
            </a:fld>
            <a:endParaRPr lang="es-CL"/>
          </a:p>
        </p:txBody>
      </p:sp>
      <p:sp>
        <p:nvSpPr>
          <p:cNvPr id="4" name="5 Rectángulo">
            <a:extLst>
              <a:ext uri="{FF2B5EF4-FFF2-40B4-BE49-F238E27FC236}">
                <a16:creationId xmlns:a16="http://schemas.microsoft.com/office/drawing/2014/main" id="{B8EE7BA5-0161-F57D-2E94-E0D17A31974D}"/>
              </a:ext>
            </a:extLst>
          </p:cNvPr>
          <p:cNvSpPr/>
          <p:nvPr/>
        </p:nvSpPr>
        <p:spPr>
          <a:xfrm>
            <a:off x="1696951" y="3795530"/>
            <a:ext cx="17775273" cy="92025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Identifica</a:t>
            </a: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 la definición y </a:t>
            </a:r>
            <a:r>
              <a:rPr lang="es-ES" sz="4000" dirty="0"/>
              <a:t>los distintos medios físicos de transmisión.</a:t>
            </a:r>
            <a:endParaRPr lang="es-ES" sz="4000" dirty="0">
              <a:effectLst/>
              <a:latin typeface="Atkinson Hyperlegible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F20D85-CAB9-8520-3FEA-7DACC72DF43F}"/>
              </a:ext>
            </a:extLst>
          </p:cNvPr>
          <p:cNvSpPr txBox="1"/>
          <p:nvPr/>
        </p:nvSpPr>
        <p:spPr>
          <a:xfrm>
            <a:off x="6938363" y="2889315"/>
            <a:ext cx="6629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INDICADORES DE DESEMPEÑO</a:t>
            </a:r>
            <a:endParaRPr lang="es-CL" sz="4000" dirty="0"/>
          </a:p>
        </p:txBody>
      </p:sp>
      <p:sp>
        <p:nvSpPr>
          <p:cNvPr id="12" name="5 Rectángulo">
            <a:extLst>
              <a:ext uri="{FF2B5EF4-FFF2-40B4-BE49-F238E27FC236}">
                <a16:creationId xmlns:a16="http://schemas.microsoft.com/office/drawing/2014/main" id="{832F7C39-1FC9-DBFB-225E-203D366FD081}"/>
              </a:ext>
            </a:extLst>
          </p:cNvPr>
          <p:cNvSpPr/>
          <p:nvPr/>
        </p:nvSpPr>
        <p:spPr>
          <a:xfrm>
            <a:off x="1696951" y="6761665"/>
            <a:ext cx="17775273" cy="92025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Reconocer e </a:t>
            </a: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identificar</a:t>
            </a: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 </a:t>
            </a:r>
            <a:r>
              <a:rPr lang="es-ES" sz="4000" dirty="0"/>
              <a:t>distintos medios físicos de transmisión.</a:t>
            </a:r>
            <a:endParaRPr lang="es-ES" sz="4000" dirty="0">
              <a:effectLst/>
              <a:latin typeface="Atkinson Hyperlegible"/>
              <a:ea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66A7B3-1BC9-38CE-CE52-7326808F0116}"/>
              </a:ext>
            </a:extLst>
          </p:cNvPr>
          <p:cNvSpPr txBox="1"/>
          <p:nvPr/>
        </p:nvSpPr>
        <p:spPr>
          <a:xfrm>
            <a:off x="6938363" y="5855450"/>
            <a:ext cx="5533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APRENDIZAJE ESPERADO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382042661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B4149-6549-F979-21ED-48E4C6890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B8525FB-08E6-3F34-DD63-EB67A8D0F857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A96CF821-E006-982B-2A72-515F800113CB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MOTIVACIÓN</a:t>
            </a:r>
            <a:endParaRPr lang="es-ES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“La Red Oculta”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pic>
        <p:nvPicPr>
          <p:cNvPr id="5" name="Elementos multimedia en línea 4" title="The hidden network that makes the internet possible - Sajan Saini">
            <a:hlinkClick r:id="" action="ppaction://media"/>
            <a:extLst>
              <a:ext uri="{FF2B5EF4-FFF2-40B4-BE49-F238E27FC236}">
                <a16:creationId xmlns:a16="http://schemas.microsoft.com/office/drawing/2014/main" id="{4BDD7584-5249-E81C-97F3-BD706E007DD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00463" y="3009900"/>
            <a:ext cx="12703175" cy="71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B4149-6549-F979-21ED-48E4C6890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B8525FB-08E6-3F34-DD63-EB67A8D0F857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A96CF821-E006-982B-2A72-515F800113CB}"/>
              </a:ext>
            </a:extLst>
          </p:cNvPr>
          <p:cNvSpPr txBox="1"/>
          <p:nvPr/>
        </p:nvSpPr>
        <p:spPr>
          <a:xfrm>
            <a:off x="1382158" y="-44605"/>
            <a:ext cx="10727292" cy="21707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effectLst/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PRESENTACIÓN DEL PROFESOR 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2" name="5 Rectángulo">
            <a:extLst>
              <a:ext uri="{FF2B5EF4-FFF2-40B4-BE49-F238E27FC236}">
                <a16:creationId xmlns:a16="http://schemas.microsoft.com/office/drawing/2014/main" id="{23826393-5E38-B935-FCCA-70E420A0D471}"/>
              </a:ext>
            </a:extLst>
          </p:cNvPr>
          <p:cNvSpPr/>
          <p:nvPr/>
        </p:nvSpPr>
        <p:spPr>
          <a:xfrm>
            <a:off x="7324707" y="2442120"/>
            <a:ext cx="12779393" cy="8079776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s-CL" sz="4000" b="1" dirty="0">
                <a:latin typeface="Atkinson Hyperlegible"/>
                <a:cs typeface="Times New Roman"/>
              </a:rPr>
              <a:t>CAPITÁN JACOB BARQUI PÉREZ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>
                <a:latin typeface="Atkinson Hyperlegible"/>
                <a:cs typeface="Times New Roman"/>
              </a:rPr>
              <a:t>MATERIAL DE GUERRA.</a:t>
            </a:r>
            <a:endParaRPr lang="es-CL" sz="3200" dirty="0">
              <a:latin typeface="Atkinson Hyperlegible"/>
              <a:cs typeface="Times New Roman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 err="1">
                <a:latin typeface="Atkinson Hyperlegible"/>
                <a:cs typeface="Times New Roman"/>
              </a:rPr>
              <a:t>IPM</a:t>
            </a:r>
            <a:r>
              <a:rPr lang="es-CL" sz="3200" dirty="0">
                <a:latin typeface="Atkinson Hyperlegible"/>
                <a:cs typeface="Times New Roman"/>
              </a:rPr>
              <a:t> MENCIÓN COMUNICACIONES E INFORMÁTICA, promoción 2023.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>
                <a:latin typeface="Atkinson Hyperlegible"/>
                <a:cs typeface="Times New Roman"/>
              </a:rPr>
              <a:t>GUERRA ELECTRÓNICA.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>
                <a:latin typeface="Atkinson Hyperlegible"/>
                <a:cs typeface="Times New Roman"/>
              </a:rPr>
              <a:t>JEFE DEPARTAMENTO DE MANDO Y CONTROL (</a:t>
            </a:r>
            <a:r>
              <a:rPr lang="es-CL" sz="3200" dirty="0" err="1">
                <a:latin typeface="Atkinson Hyperlegible"/>
                <a:cs typeface="Times New Roman"/>
              </a:rPr>
              <a:t>C2</a:t>
            </a:r>
            <a:r>
              <a:rPr lang="es-CL" sz="3200" dirty="0">
                <a:latin typeface="Atkinson Hyperlegible"/>
                <a:cs typeface="Times New Roman"/>
              </a:rPr>
              <a:t>)  DE LA </a:t>
            </a:r>
            <a:r>
              <a:rPr lang="es-CL" sz="3200" dirty="0" err="1">
                <a:latin typeface="Atkinson Hyperlegible"/>
                <a:cs typeface="Times New Roman"/>
              </a:rPr>
              <a:t>IIDIVMOT</a:t>
            </a:r>
            <a:r>
              <a:rPr lang="es-CL" sz="3200" dirty="0">
                <a:latin typeface="Atkinson Hyperlegible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>
                <a:latin typeface="Atkinson Hyperlegible"/>
                <a:cs typeface="Times New Roman"/>
              </a:rPr>
              <a:t>12 AÑOS DE SERVICIO.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dirty="0">
                <a:latin typeface="Atkinson Hyperlegible"/>
                <a:cs typeface="Times New Roman"/>
              </a:rPr>
              <a:t>BRIGADA AVIACIÓN DE EJÉRCITO -&gt; </a:t>
            </a:r>
            <a:r>
              <a:rPr lang="es-CL" sz="3200" dirty="0" err="1">
                <a:latin typeface="Atkinson Hyperlegible"/>
                <a:cs typeface="Times New Roman"/>
              </a:rPr>
              <a:t>ACAPOMIL</a:t>
            </a:r>
            <a:r>
              <a:rPr lang="es-CL" sz="3200" dirty="0">
                <a:latin typeface="Atkinson Hyperlegible"/>
                <a:cs typeface="Times New Roman"/>
              </a:rPr>
              <a:t>-&gt; </a:t>
            </a:r>
            <a:r>
              <a:rPr lang="es-CL" sz="3200" dirty="0" err="1">
                <a:latin typeface="Atkinson Hyperlegible"/>
                <a:cs typeface="Times New Roman"/>
              </a:rPr>
              <a:t>IIDIVMOT</a:t>
            </a:r>
            <a:endParaRPr lang="es-CL" sz="3200" dirty="0">
              <a:latin typeface="Atkinson Hyperlegible"/>
              <a:cs typeface="Times New Roman"/>
            </a:endParaRP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  <a:defRPr/>
            </a:pPr>
            <a:r>
              <a:rPr lang="es-CL" sz="3200" i="1" dirty="0">
                <a:latin typeface="Atkinson Hyperlegible"/>
                <a:cs typeface="Times New Roman"/>
              </a:rPr>
              <a:t>PROFESOR UA TECNOLOGÍA AERONÁUTICA, </a:t>
            </a:r>
            <a:r>
              <a:rPr lang="es-CL" sz="3200" i="1" dirty="0" err="1">
                <a:latin typeface="Atkinson Hyperlegible"/>
                <a:cs typeface="Times New Roman"/>
              </a:rPr>
              <a:t>ESCAVE</a:t>
            </a:r>
            <a:r>
              <a:rPr lang="es-CL" sz="3200" i="1" dirty="0">
                <a:latin typeface="Atkinson Hyperlegible"/>
                <a:cs typeface="Times New Roman"/>
              </a:rPr>
              <a:t>.(2024-2025)</a:t>
            </a:r>
          </a:p>
        </p:txBody>
      </p:sp>
      <p:pic>
        <p:nvPicPr>
          <p:cNvPr id="4" name="Imagen 3" descr="Un pájaro con la boca abierta&#10;&#10;El contenido generado por IA puede ser incorrecto.">
            <a:extLst>
              <a:ext uri="{FF2B5EF4-FFF2-40B4-BE49-F238E27FC236}">
                <a16:creationId xmlns:a16="http://schemas.microsoft.com/office/drawing/2014/main" id="{58E69354-4D38-56B0-22CD-12CB8E88D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971" y="4674511"/>
            <a:ext cx="6717883" cy="5038412"/>
          </a:xfrm>
          <a:prstGeom prst="rect">
            <a:avLst/>
          </a:prstGeom>
        </p:spPr>
      </p:pic>
      <p:sp>
        <p:nvSpPr>
          <p:cNvPr id="8" name="Marcador de número de diapositiva 12">
            <a:extLst>
              <a:ext uri="{FF2B5EF4-FFF2-40B4-BE49-F238E27FC236}">
                <a16:creationId xmlns:a16="http://schemas.microsoft.com/office/drawing/2014/main" id="{F74AB2BB-14A6-1318-65B4-CC22C185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98520" y="10482093"/>
            <a:ext cx="4523423" cy="602118"/>
          </a:xfrm>
        </p:spPr>
        <p:txBody>
          <a:bodyPr/>
          <a:lstStyle/>
          <a:p>
            <a:fld id="{B6F15528-21DE-4FAA-801E-634DDDAF4B2B}" type="slidenum">
              <a:rPr lang="es-CL" smtClean="0"/>
              <a:t>9</a:t>
            </a:fld>
            <a:endParaRPr lang="es-CL"/>
          </a:p>
        </p:txBody>
      </p:sp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7673AC01-B6A1-26EC-5BF2-469E469CB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826" y="4302109"/>
            <a:ext cx="4176174" cy="2218715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F0880F4C-82E2-0AF7-DB7B-E8C2B414B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97772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3570343">
                  <a:extLst>
                    <a:ext uri="{9D8B030D-6E8A-4147-A177-3AD203B41FA5}">
                      <a16:colId xmlns:a16="http://schemas.microsoft.com/office/drawing/2014/main" val="4066730669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OBJETIVO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PRESENTACIÓN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CONOCIMIENTO UA</a:t>
                      </a:r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DIAGNÓSTICO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EXPERIENCIA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CONSULTAS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pic>
        <p:nvPicPr>
          <p:cNvPr id="18" name="Imagen 17" descr="Código QR&#10;&#10;El contenido generado por IA puede ser incorrecto.">
            <a:extLst>
              <a:ext uri="{FF2B5EF4-FFF2-40B4-BE49-F238E27FC236}">
                <a16:creationId xmlns:a16="http://schemas.microsoft.com/office/drawing/2014/main" id="{B4626B78-B016-D5F3-9F9F-C9BE4276A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892" y="2807568"/>
            <a:ext cx="16806542" cy="7730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66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2036</Words>
  <Application>Microsoft Office PowerPoint</Application>
  <PresentationFormat>Personalizado</PresentationFormat>
  <Paragraphs>570</Paragraphs>
  <Slides>21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Atkinson Hyperlegible</vt:lpstr>
      <vt:lpstr>Calibri</vt:lpstr>
      <vt:lpstr>Calibri Light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afgd3l2</cp:lastModifiedBy>
  <cp:revision>95</cp:revision>
  <dcterms:modified xsi:type="dcterms:W3CDTF">2026-02-24T06:13:20Z</dcterms:modified>
</cp:coreProperties>
</file>